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281" r:id="rId3"/>
    <p:sldId id="285" r:id="rId4"/>
    <p:sldId id="274" r:id="rId5"/>
    <p:sldId id="273" r:id="rId6"/>
    <p:sldId id="260" r:id="rId7"/>
    <p:sldId id="261" r:id="rId8"/>
    <p:sldId id="275" r:id="rId9"/>
    <p:sldId id="276" r:id="rId10"/>
    <p:sldId id="278" r:id="rId11"/>
    <p:sldId id="277" r:id="rId12"/>
    <p:sldId id="264" r:id="rId13"/>
    <p:sldId id="265" r:id="rId14"/>
    <p:sldId id="266" r:id="rId15"/>
    <p:sldId id="267" r:id="rId16"/>
    <p:sldId id="268" r:id="rId17"/>
    <p:sldId id="269" r:id="rId18"/>
    <p:sldId id="270" r:id="rId19"/>
    <p:sldId id="263" r:id="rId20"/>
    <p:sldId id="279" r:id="rId21"/>
    <p:sldId id="271"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7F1BF-E978-4BC1-8DE4-E8682F1AB7DA}"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A3EB9-D300-4D4C-AC58-6487C7DF12E5}" type="slidenum">
              <a:rPr lang="en-US" smtClean="0"/>
              <a:t>‹#›</a:t>
            </a:fld>
            <a:endParaRPr lang="en-US"/>
          </a:p>
        </p:txBody>
      </p:sp>
    </p:spTree>
    <p:extLst>
      <p:ext uri="{BB962C8B-B14F-4D97-AF65-F5344CB8AC3E}">
        <p14:creationId xmlns:p14="http://schemas.microsoft.com/office/powerpoint/2010/main" val="236157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55059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0784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93065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5911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19</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44969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26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23</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91AA0D-F42B-4977-9989-A81EC8643B71}" type="datetimeFigureOut">
              <a:rPr lang="en-US" smtClean="0"/>
              <a:t>29/10/2024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335826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1AA0D-F42B-4977-9989-A81EC8643B71}" type="datetimeFigureOut">
              <a:rPr lang="en-US" smtClean="0"/>
              <a:t>29/10/2024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149178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1AA0D-F42B-4977-9989-A81EC8643B71}" type="datetimeFigureOut">
              <a:rPr lang="en-US" smtClean="0"/>
              <a:t>29/10/2024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101497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514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588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1AA0D-F42B-4977-9989-A81EC8643B71}" type="datetimeFigureOut">
              <a:rPr lang="en-US" smtClean="0"/>
              <a:t>29/10/2024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243501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91AA0D-F42B-4977-9989-A81EC8643B71}" type="datetimeFigureOut">
              <a:rPr lang="en-US" smtClean="0"/>
              <a:t>29/10/2024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42743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91AA0D-F42B-4977-9989-A81EC8643B71}" type="datetimeFigureOut">
              <a:rPr lang="en-US" smtClean="0"/>
              <a:t>29/10/2024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21542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91AA0D-F42B-4977-9989-A81EC8643B71}" type="datetimeFigureOut">
              <a:rPr lang="en-US" smtClean="0"/>
              <a:t>29/10/2024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342171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91AA0D-F42B-4977-9989-A81EC8643B71}" type="datetimeFigureOut">
              <a:rPr lang="en-US" smtClean="0"/>
              <a:t>29/10/2024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315269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1AA0D-F42B-4977-9989-A81EC8643B71}" type="datetimeFigureOut">
              <a:rPr lang="en-US" smtClean="0"/>
              <a:t>29/10/2024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196539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91AA0D-F42B-4977-9989-A81EC8643B71}" type="datetimeFigureOut">
              <a:rPr lang="en-US" smtClean="0"/>
              <a:t>29/10/2024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55652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91AA0D-F42B-4977-9989-A81EC8643B71}" type="datetimeFigureOut">
              <a:rPr lang="en-US" smtClean="0"/>
              <a:t>29/10/2024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F970A-A1AA-497B-9CCF-B7AF338E3A4F}" type="slidenum">
              <a:rPr lang="en-US" smtClean="0"/>
              <a:t>‹#›</a:t>
            </a:fld>
            <a:endParaRPr lang="en-US"/>
          </a:p>
        </p:txBody>
      </p:sp>
    </p:spTree>
    <p:extLst>
      <p:ext uri="{BB962C8B-B14F-4D97-AF65-F5344CB8AC3E}">
        <p14:creationId xmlns:p14="http://schemas.microsoft.com/office/powerpoint/2010/main" val="120177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1AA0D-F42B-4977-9989-A81EC8643B71}" type="datetimeFigureOut">
              <a:rPr lang="en-US" smtClean="0"/>
              <a:t>29/10/2024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F970A-A1AA-497B-9CCF-B7AF338E3A4F}" type="slidenum">
              <a:rPr lang="en-US" smtClean="0"/>
              <a:t>‹#›</a:t>
            </a:fld>
            <a:endParaRPr lang="en-US"/>
          </a:p>
        </p:txBody>
      </p:sp>
    </p:spTree>
    <p:extLst>
      <p:ext uri="{BB962C8B-B14F-4D97-AF65-F5344CB8AC3E}">
        <p14:creationId xmlns:p14="http://schemas.microsoft.com/office/powerpoint/2010/main" val="2257450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audio" Target="../media/audio3.wav"/><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slide" Target="slide16.xml"/><Relationship Id="rId17" Type="http://schemas.openxmlformats.org/officeDocument/2006/relationships/image" Target="../media/image19.GIF"/><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slide" Target="slide17.xml"/><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slide" Target="slide15.xml"/><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5.GIF"/><Relationship Id="rId5" Type="http://schemas.openxmlformats.org/officeDocument/2006/relationships/image" Target="../media/image11.png"/><Relationship Id="rId15" Type="http://schemas.openxmlformats.org/officeDocument/2006/relationships/slide" Target="slide13.xml"/><Relationship Id="rId10" Type="http://schemas.openxmlformats.org/officeDocument/2006/relationships/image" Target="../media/image24.GIF"/><Relationship Id="rId4" Type="http://schemas.openxmlformats.org/officeDocument/2006/relationships/image" Target="../media/image20.GIF"/><Relationship Id="rId9" Type="http://schemas.openxmlformats.org/officeDocument/2006/relationships/image" Target="../media/image23.png"/><Relationship Id="rId14" Type="http://schemas.openxmlformats.org/officeDocument/2006/relationships/image" Target="../media/image28.GIF"/></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5.GIF"/><Relationship Id="rId5" Type="http://schemas.openxmlformats.org/officeDocument/2006/relationships/image" Target="../media/image13.png"/><Relationship Id="rId15" Type="http://schemas.openxmlformats.org/officeDocument/2006/relationships/slide" Target="slide13.xml"/><Relationship Id="rId10" Type="http://schemas.openxmlformats.org/officeDocument/2006/relationships/image" Target="../media/image24.GIF"/><Relationship Id="rId4" Type="http://schemas.openxmlformats.org/officeDocument/2006/relationships/image" Target="../media/image20.GIF"/><Relationship Id="rId9" Type="http://schemas.openxmlformats.org/officeDocument/2006/relationships/image" Target="../media/image23.png"/><Relationship Id="rId14" Type="http://schemas.openxmlformats.org/officeDocument/2006/relationships/image" Target="../media/image28.GIF"/></Relationships>
</file>

<file path=ppt/slides/_rels/slide16.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5.GIF"/><Relationship Id="rId5" Type="http://schemas.openxmlformats.org/officeDocument/2006/relationships/image" Target="../media/image15.png"/><Relationship Id="rId15" Type="http://schemas.openxmlformats.org/officeDocument/2006/relationships/slide" Target="slide13.xml"/><Relationship Id="rId10" Type="http://schemas.openxmlformats.org/officeDocument/2006/relationships/image" Target="../media/image24.GIF"/><Relationship Id="rId4" Type="http://schemas.openxmlformats.org/officeDocument/2006/relationships/image" Target="../media/image20.GIF"/><Relationship Id="rId9" Type="http://schemas.openxmlformats.org/officeDocument/2006/relationships/image" Target="../media/image29.png"/><Relationship Id="rId14" Type="http://schemas.openxmlformats.org/officeDocument/2006/relationships/image" Target="../media/image28.GIF"/></Relationships>
</file>

<file path=ppt/slides/_rels/slide17.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1.jpeg"/><Relationship Id="rId12"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5.GIF"/><Relationship Id="rId5" Type="http://schemas.openxmlformats.org/officeDocument/2006/relationships/image" Target="../media/image17.png"/><Relationship Id="rId15" Type="http://schemas.openxmlformats.org/officeDocument/2006/relationships/slide" Target="slide13.xml"/><Relationship Id="rId10" Type="http://schemas.openxmlformats.org/officeDocument/2006/relationships/image" Target="../media/image24.GIF"/><Relationship Id="rId4" Type="http://schemas.openxmlformats.org/officeDocument/2006/relationships/image" Target="../media/image20.GIF"/><Relationship Id="rId9" Type="http://schemas.openxmlformats.org/officeDocument/2006/relationships/image" Target="../media/image23.png"/><Relationship Id="rId1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49BC14-F1C4-4295-BEC7-7F47C388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500A281-74B2-40ED-953B-2706DC483A72}"/>
              </a:ext>
            </a:extLst>
          </p:cNvPr>
          <p:cNvSpPr txBox="1"/>
          <p:nvPr/>
        </p:nvSpPr>
        <p:spPr>
          <a:xfrm>
            <a:off x="2941797" y="1935331"/>
            <a:ext cx="65605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sng" noProof="0">
                <a:solidFill>
                  <a:prstClr val="white"/>
                </a:solidFill>
                <a:latin typeface="Times New Roman" panose="02020603050405020304" pitchFamily="18" charset="0"/>
                <a:cs typeface="Times New Roman" panose="02020603050405020304" pitchFamily="18" charset="0"/>
              </a:rPr>
              <a:t>NÓI VÀ NGHE</a:t>
            </a:r>
            <a:endParaRPr lang="en-US" sz="3600" b="1" noProof="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a:solidFill>
                  <a:prstClr val="white"/>
                </a:solidFill>
                <a:latin typeface="Times New Roman" panose="02020603050405020304" pitchFamily="18" charset="0"/>
                <a:cs typeface="Times New Roman" panose="02020603050405020304" pitchFamily="18" charset="0"/>
              </a:rPr>
              <a:t> </a:t>
            </a:r>
            <a:endParaRPr kumimoji="0" lang="en-US" sz="3600" b="1" i="0"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430378" y="1070811"/>
            <a:ext cx="7182853" cy="584775"/>
          </a:xfrm>
          <a:prstGeom prst="rect">
            <a:avLst/>
          </a:prstGeom>
          <a:noFill/>
        </p:spPr>
        <p:txBody>
          <a:bodyPr wrap="square" rtlCol="0">
            <a:spAutoFit/>
          </a:bodyPr>
          <a:lstStyle/>
          <a:p>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Thứ</a:t>
            </a:r>
            <a:r>
              <a:rPr lang="en-US" sz="3200" b="1" dirty="0">
                <a:solidFill>
                  <a:schemeClr val="bg1"/>
                </a:solidFill>
                <a:latin typeface="Times New Roman" pitchFamily="18" charset="0"/>
                <a:cs typeface="Times New Roman" pitchFamily="18" charset="0"/>
              </a:rPr>
              <a:t> 3 </a:t>
            </a:r>
            <a:r>
              <a:rPr lang="en-US" sz="3200" b="1" dirty="0" err="1">
                <a:solidFill>
                  <a:schemeClr val="bg1"/>
                </a:solidFill>
                <a:latin typeface="Times New Roman" pitchFamily="18" charset="0"/>
                <a:cs typeface="Times New Roman" pitchFamily="18" charset="0"/>
              </a:rPr>
              <a:t>ngày</a:t>
            </a:r>
            <a:r>
              <a:rPr lang="en-US" sz="3200" b="1" dirty="0">
                <a:solidFill>
                  <a:schemeClr val="bg1"/>
                </a:solidFill>
                <a:latin typeface="Times New Roman" pitchFamily="18" charset="0"/>
                <a:cs typeface="Times New Roman" pitchFamily="18" charset="0"/>
              </a:rPr>
              <a:t> 29 </a:t>
            </a:r>
            <a:r>
              <a:rPr lang="en-US" sz="3200" b="1" dirty="0" err="1">
                <a:solidFill>
                  <a:schemeClr val="bg1"/>
                </a:solidFill>
                <a:latin typeface="Times New Roman" pitchFamily="18" charset="0"/>
                <a:cs typeface="Times New Roman" pitchFamily="18" charset="0"/>
              </a:rPr>
              <a:t>tháng</a:t>
            </a:r>
            <a:r>
              <a:rPr lang="en-US" sz="3200" b="1" dirty="0">
                <a:solidFill>
                  <a:schemeClr val="bg1"/>
                </a:solidFill>
                <a:latin typeface="Times New Roman" pitchFamily="18" charset="0"/>
                <a:cs typeface="Times New Roman" pitchFamily="18" charset="0"/>
              </a:rPr>
              <a:t> 10 </a:t>
            </a:r>
            <a:r>
              <a:rPr lang="en-US" sz="3200" b="1" dirty="0" err="1">
                <a:solidFill>
                  <a:schemeClr val="bg1"/>
                </a:solidFill>
                <a:latin typeface="Times New Roman" pitchFamily="18" charset="0"/>
                <a:cs typeface="Times New Roman" pitchFamily="18" charset="0"/>
              </a:rPr>
              <a:t>năm</a:t>
            </a:r>
            <a:r>
              <a:rPr lang="en-US" sz="3200" b="1" dirty="0">
                <a:solidFill>
                  <a:schemeClr val="bg1"/>
                </a:solidFill>
                <a:latin typeface="Times New Roman" pitchFamily="18" charset="0"/>
                <a:cs typeface="Times New Roman" pitchFamily="18" charset="0"/>
              </a:rPr>
              <a:t> 2024</a:t>
            </a:r>
            <a:endParaRPr lang="vi-VN"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5415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6627" y="352704"/>
            <a:ext cx="5223902" cy="6034648"/>
          </a:xfrm>
          <a:prstGeom prst="rect">
            <a:avLst/>
          </a:prstGeom>
        </p:spPr>
      </p:pic>
      <p:sp>
        <p:nvSpPr>
          <p:cNvPr id="5" name="Rectangle 4"/>
          <p:cNvSpPr/>
          <p:nvPr/>
        </p:nvSpPr>
        <p:spPr>
          <a:xfrm>
            <a:off x="5898775" y="1247241"/>
            <a:ext cx="5853955" cy="3539430"/>
          </a:xfrm>
          <a:prstGeom prst="rect">
            <a:avLst/>
          </a:prstGeom>
        </p:spPr>
        <p:txBody>
          <a:bodyPr wrap="square">
            <a:spAutoFit/>
          </a:bodyPr>
          <a:lstStyle/>
          <a:p>
            <a:pPr algn="just"/>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Chỉ</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có</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vẹt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vẫn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chăm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chỉ</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đến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hoàng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oanh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trôi</a:t>
            </a:r>
            <a:r>
              <a:rPr lang="en-US" sz="3200" dirty="0">
                <a:solidFill>
                  <a:srgbClr val="C00000"/>
                </a:solidFill>
                <a:latin typeface="Times New Roman" panose="02020603050405020304" pitchFamily="18" charset="0"/>
                <a:cs typeface="Times New Roman" panose="02020603050405020304" pitchFamily="18" charset="0"/>
              </a:rPr>
              <a:t> qua, </a:t>
            </a: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vẹt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được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với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êm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Còn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thì</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chỉ</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biết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âm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buồn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endParaRPr lang="en-US" sz="3200" dirty="0">
              <a:solidFill>
                <a:srgbClr val="C00000"/>
              </a:solidFill>
            </a:endParaRPr>
          </a:p>
        </p:txBody>
      </p:sp>
    </p:spTree>
    <p:extLst>
      <p:ext uri="{BB962C8B-B14F-4D97-AF65-F5344CB8AC3E}">
        <p14:creationId xmlns:p14="http://schemas.microsoft.com/office/powerpoint/2010/main" val="184100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458" y="785812"/>
            <a:ext cx="5598460" cy="5305706"/>
          </a:xfrm>
          <a:prstGeom prst="rect">
            <a:avLst/>
          </a:prstGeom>
        </p:spPr>
      </p:pic>
      <p:sp>
        <p:nvSpPr>
          <p:cNvPr id="5" name="Rectangle 4"/>
          <p:cNvSpPr/>
          <p:nvPr/>
        </p:nvSpPr>
        <p:spPr>
          <a:xfrm>
            <a:off x="6131860" y="582318"/>
            <a:ext cx="5674658" cy="5509200"/>
          </a:xfrm>
          <a:prstGeom prst="rect">
            <a:avLst/>
          </a:prstGeom>
        </p:spPr>
        <p:txBody>
          <a:bodyPr wrap="square">
            <a:spAutoFit/>
          </a:bodyPr>
          <a:lstStyle/>
          <a:p>
            <a:pPr algn="just"/>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Mấy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đầu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hoàng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oanh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dạy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bạn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không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nhẫn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được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nghĩ</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bụng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Hôm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cũng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thế</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bao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giờ</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mới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được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chứ</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Được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vài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hôm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càu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nhàu</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    - Sao </a:t>
            </a:r>
            <a:r>
              <a:rPr lang="en-US" sz="3200" dirty="0" err="1">
                <a:solidFill>
                  <a:srgbClr val="C00000"/>
                </a:solidFill>
                <a:latin typeface="Times New Roman" panose="02020603050405020304" pitchFamily="18" charset="0"/>
                <a:cs typeface="Times New Roman" panose="02020603050405020304" pitchFamily="18" charset="0"/>
              </a:rPr>
              <a:t>cứ</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giọng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mãi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thế</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rồi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chán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nản</a:t>
            </a:r>
            <a:r>
              <a:rPr lang="en-US" sz="3200" dirty="0">
                <a:solidFill>
                  <a:srgbClr val="C00000"/>
                </a:solidFill>
                <a:latin typeface="Times New Roman" panose="02020603050405020304" pitchFamily="18" charset="0"/>
                <a:cs typeface="Times New Roman" panose="02020603050405020304" pitchFamily="18" charset="0"/>
              </a:rPr>
              <a:t> bay </a:t>
            </a:r>
            <a:r>
              <a:rPr lang="en-US" sz="3200" dirty="0" err="1">
                <a:solidFill>
                  <a:srgbClr val="C00000"/>
                </a:solidFill>
                <a:latin typeface="Times New Roman" panose="02020603050405020304" pitchFamily="18" charset="0"/>
                <a:cs typeface="Times New Roman" panose="02020603050405020304" pitchFamily="18" charset="0"/>
              </a:rPr>
              <a:t>đi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chán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không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nữa</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endParaRPr lang="en-US" sz="3200" dirty="0">
              <a:solidFill>
                <a:srgbClr val="C00000"/>
              </a:solidFill>
            </a:endParaRPr>
          </a:p>
        </p:txBody>
      </p:sp>
    </p:spTree>
    <p:extLst>
      <p:ext uri="{BB962C8B-B14F-4D97-AF65-F5344CB8AC3E}">
        <p14:creationId xmlns:p14="http://schemas.microsoft.com/office/powerpoint/2010/main" val="25042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199" y="2514600"/>
            <a:ext cx="5649259" cy="1051881"/>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extLst>
      <p:ext uri="{BB962C8B-B14F-4D97-AF65-F5344CB8AC3E}">
        <p14:creationId xmlns:p14="http://schemas.microsoft.com/office/powerpoint/2010/main" val="37775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 action="ppaction://noaction">
              <a:snd r:embed="rId4" name="chimes.wav"/>
            </a:hlinkClick>
          </p:cNvPr>
          <p:cNvPicPr>
            <a:picLocks noChangeAspect="1"/>
          </p:cNvPicPr>
          <p:nvPr/>
        </p:nvPicPr>
        <p:blipFill>
          <a:blip r:embed="rId5"/>
          <a:stretch>
            <a:fillRect/>
          </a:stretch>
        </p:blipFill>
        <p:spPr>
          <a:xfrm>
            <a:off x="410845" y="889000"/>
            <a:ext cx="1968500" cy="1744133"/>
          </a:xfrm>
          <a:prstGeom prst="rect">
            <a:avLst/>
          </a:prstGeom>
          <a:noFill/>
          <a:ln w="9525">
            <a:noFill/>
          </a:ln>
        </p:spPr>
      </p:pic>
      <p:pic>
        <p:nvPicPr>
          <p:cNvPr id="9" name="Picture 8">
            <a:hlinkClick r:id="rId6" action="ppaction://hlinksldjump"/>
          </p:cNvPr>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 action="ppaction://noaction">
              <a:snd r:embed="rId4" name="chimes.wav"/>
            </a:hlinkClick>
          </p:cNvPr>
          <p:cNvPicPr>
            <a:picLocks noChangeAspect="1"/>
          </p:cNvPicPr>
          <p:nvPr/>
        </p:nvPicPr>
        <p:blipFill>
          <a:blip r:embed="rId8"/>
          <a:stretch>
            <a:fillRect/>
          </a:stretch>
        </p:blipFill>
        <p:spPr>
          <a:xfrm>
            <a:off x="2734733" y="931333"/>
            <a:ext cx="1968500" cy="1744133"/>
          </a:xfrm>
          <a:prstGeom prst="rect">
            <a:avLst/>
          </a:prstGeom>
          <a:noFill/>
          <a:ln w="9525">
            <a:noFill/>
          </a:ln>
        </p:spPr>
      </p:pic>
      <p:pic>
        <p:nvPicPr>
          <p:cNvPr id="11" name="Picture 10">
            <a:hlinkClick r:id="rId9" action="ppaction://hlinksldjump"/>
          </p:cNvPr>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 action="ppaction://noaction">
              <a:snd r:embed="rId4" name="chimes.wav"/>
            </a:hlinkClick>
          </p:cNvPr>
          <p:cNvPicPr>
            <a:picLocks noChangeAspect="1"/>
          </p:cNvPicPr>
          <p:nvPr/>
        </p:nvPicPr>
        <p:blipFill>
          <a:blip r:embed="rId11"/>
          <a:stretch>
            <a:fillRect/>
          </a:stretch>
        </p:blipFill>
        <p:spPr>
          <a:xfrm>
            <a:off x="4978612" y="931333"/>
            <a:ext cx="1970617" cy="1744133"/>
          </a:xfrm>
          <a:prstGeom prst="rect">
            <a:avLst/>
          </a:prstGeom>
          <a:noFill/>
          <a:ln w="9525">
            <a:noFill/>
          </a:ln>
        </p:spPr>
      </p:pic>
      <p:pic>
        <p:nvPicPr>
          <p:cNvPr id="13" name="Picture 12">
            <a:hlinkClick r:id="rId12" action="ppaction://hlinksldjump"/>
          </p:cNvPr>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 action="ppaction://noaction">
              <a:snd r:embed="rId4" name="chimes.wav"/>
            </a:hlinkClick>
          </p:cNvPr>
          <p:cNvPicPr>
            <a:picLocks noChangeAspect="1"/>
          </p:cNvPicPr>
          <p:nvPr/>
        </p:nvPicPr>
        <p:blipFill>
          <a:blip r:embed="rId14"/>
          <a:stretch>
            <a:fillRect/>
          </a:stretch>
        </p:blipFill>
        <p:spPr>
          <a:xfrm>
            <a:off x="7315200" y="889000"/>
            <a:ext cx="1970617" cy="1744133"/>
          </a:xfrm>
          <a:prstGeom prst="rect">
            <a:avLst/>
          </a:prstGeom>
          <a:noFill/>
          <a:ln w="9525">
            <a:noFill/>
          </a:ln>
        </p:spPr>
      </p:pic>
      <p:pic>
        <p:nvPicPr>
          <p:cNvPr id="15" name="Picture 14">
            <a:hlinkClick r:id="rId15" action="ppaction://hlinksldjump"/>
          </p:cNvPr>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47860"/>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1659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6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tràng</a:t>
            </a:r>
            <a:r>
              <a:rPr kumimoji="0" lang="en-US"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vỗ</a:t>
            </a:r>
            <a:r>
              <a:rPr kumimoji="0" lang="en-US" sz="1865"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endParaRPr kumimoji="0"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40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nói chuyện gì với nhau?</a:t>
            </a:r>
            <a:endPar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4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 về việc chim hoàng anh </a:t>
            </a:r>
            <a:r>
              <a:rPr lang="en-US" altLang="vi-VN" sz="4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hát</a:t>
            </a:r>
            <a:r>
              <a:rPr lang="en-US" altLang="vi-VN" sz="4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hay.</a:t>
            </a:r>
            <a:endParaRPr kumimoji="0" lang="en-US" alt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a:t>
            </a: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hlinkClick r:id="rId15" action="ppaction://hlinksldjump"/>
              </a:rPr>
              <a:t>HOME</a:t>
            </a:r>
            <a:endPar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spTree>
    <p:extLst>
      <p:ext uri="{BB962C8B-B14F-4D97-AF65-F5344CB8AC3E}">
        <p14:creationId xmlns:p14="http://schemas.microsoft.com/office/powerpoint/2010/main" val="24435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chiếc</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kẹo</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mút</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Rectangle: Folded Corner 26"/>
          <p:cNvSpPr/>
          <p:nvPr/>
        </p:nvSpPr>
        <p:spPr>
          <a:xfrm>
            <a:off x="582083" y="333180"/>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đến gặp chim hoàng anh vì chuyện gì?</a:t>
            </a:r>
            <a:endPar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Nhờ</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chim</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hoàng</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anh</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dạy</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hát</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cho</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hlinkClick r:id="rId15" action="ppaction://hlinksldjump"/>
              </a:rPr>
              <a:t>GO</a:t>
            </a: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 </a:t>
            </a: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hlinkClick r:id="rId15" action="ppaction://hlinksldjump"/>
              </a:rPr>
              <a:t>HOME</a:t>
            </a:r>
            <a:endPar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spTree>
    <p:extLst>
      <p:ext uri="{BB962C8B-B14F-4D97-AF65-F5344CB8AC3E}">
        <p14:creationId xmlns:p14="http://schemas.microsoft.com/office/powerpoint/2010/main" val="97403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kumimoji="0" lang="en-US" sz="186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chiếc</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thước</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Vì</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sao</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quạ</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bỏ</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các</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bạn</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bay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đi</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Vì</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quạ</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chán</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nản</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không</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kiên</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nhẫn</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nên</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bay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a:t>
            </a:r>
            <a:r>
              <a:rPr lang="en-US" altLang="vi-VN"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hlinkClick r:id="rId15" action="ppaction://hlinksldjump"/>
              </a:rPr>
              <a:t>GO</a:t>
            </a: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 </a:t>
            </a: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hlinkClick r:id="rId15" action="ppaction://hlinksldjump"/>
              </a:rPr>
              <a:t>HOME</a:t>
            </a:r>
            <a:endPar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spTree>
    <p:extLst>
      <p:ext uri="{BB962C8B-B14F-4D97-AF65-F5344CB8AC3E}">
        <p14:creationId xmlns:p14="http://schemas.microsoft.com/office/powerpoint/2010/main" val="40574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86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chiếc</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bút</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65"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chì</a:t>
            </a:r>
            <a:r>
              <a:rPr kumimoji="0" lang="en-US" sz="1865"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08000" y="176816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just" defTabSz="685800">
              <a:defRPr/>
            </a:pP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Họa</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vẹt</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nhờ</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chăm</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chỉ</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nên</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hát</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được</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giọng</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êm</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ái</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quạ</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chỉ</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phát</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ra</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được</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tiếng</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kêu</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buồn</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bã</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quạ</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28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quạ</a:t>
            </a:r>
            <a:r>
              <a:rPr lang="en-US" altLang="vi-VN"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hlinkClick r:id="rId15" action="ppaction://hlinksldjump"/>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extLst>
      <p:ext uri="{BB962C8B-B14F-4D97-AF65-F5344CB8AC3E}">
        <p14:creationId xmlns:p14="http://schemas.microsoft.com/office/powerpoint/2010/main" val="1149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1473200" y="3716413"/>
            <a:ext cx="4775200" cy="1241878"/>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Cùng</a:t>
            </a:r>
            <a:r>
              <a:rPr kumimoji="0" lang="en-US" sz="3735"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3735"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kể</a:t>
            </a:r>
            <a:r>
              <a:rPr kumimoji="0" lang="en-US" sz="3735"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chuyện</a:t>
            </a:r>
            <a:r>
              <a:rPr kumimoji="0" lang="en-US" sz="3735"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735"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779871" y="2685627"/>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Thời</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gia</a:t>
            </a:r>
            <a:r>
              <a:rPr lang="en-US" sz="3200" dirty="0">
                <a:solidFill>
                  <a:srgbClr val="FF0000"/>
                </a:solidFill>
                <a:latin typeface="Times New Roman" panose="02020603050405020304" pitchFamily="18" charset="0"/>
                <a:cs typeface="Times New Roman" panose="02020603050405020304" pitchFamily="18" charset="0"/>
              </a:rPr>
              <a:t>n 5’</a:t>
            </a:r>
            <a:endPar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6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5" presetClass="entr" presetSubtype="0"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 calcmode="lin" valueType="num">
                                      <p:cBhvr>
                                        <p:cTn id="10" dur="1000" fill="hold"/>
                                        <p:tgtEl>
                                          <p:spTgt spid="41996"/>
                                        </p:tgtEl>
                                        <p:attrNameLst>
                                          <p:attrName>ppt_w</p:attrName>
                                        </p:attrNameLst>
                                      </p:cBhvr>
                                      <p:tavLst>
                                        <p:tav tm="0">
                                          <p:val>
                                            <p:fltVal val="0"/>
                                          </p:val>
                                        </p:tav>
                                        <p:tav tm="100000">
                                          <p:val>
                                            <p:strVal val="#ppt_w"/>
                                          </p:val>
                                        </p:tav>
                                      </p:tavLst>
                                    </p:anim>
                                    <p:anim calcmode="lin" valueType="num">
                                      <p:cBhvr>
                                        <p:cTn id="11" dur="1000" fill="hold"/>
                                        <p:tgtEl>
                                          <p:spTgt spid="41996"/>
                                        </p:tgtEl>
                                        <p:attrNameLst>
                                          <p:attrName>ppt_h</p:attrName>
                                        </p:attrNameLst>
                                      </p:cBhvr>
                                      <p:tavLst>
                                        <p:tav tm="0">
                                          <p:val>
                                            <p:fltVal val="0"/>
                                          </p:val>
                                        </p:tav>
                                        <p:tav tm="100000">
                                          <p:val>
                                            <p:strVal val="#ppt_h"/>
                                          </p:val>
                                        </p:tav>
                                      </p:tavLst>
                                    </p:anim>
                                    <p:anim calcmode="lin" valueType="num">
                                      <p:cBhvr>
                                        <p:cTn id="12"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1996"/>
                                        </p:tgtEl>
                                        <p:attrNameLst>
                                          <p:attrName>ppt_y</p:attrName>
                                        </p:attrNameLst>
                                      </p:cBhvr>
                                      <p:tavLst>
                                        <p:tav tm="0" fmla="#ppt_y+(sin(-2*pi*(1-$))*-#ppt_x+cos(-2*pi*(1-$))*(1-#ppt_y))*(1-$)">
                                          <p:val>
                                            <p:fltVal val="0"/>
                                          </p:val>
                                        </p:tav>
                                        <p:tav tm="100000">
                                          <p:val>
                                            <p:fltVal val="1"/>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5303"/>
                                        </p:tgtEl>
                                        <p:attrNameLst>
                                          <p:attrName>style.visibility</p:attrName>
                                        </p:attrNameLst>
                                      </p:cBhvr>
                                      <p:to>
                                        <p:strVal val="visible"/>
                                      </p:to>
                                    </p:set>
                                    <p:anim calcmode="lin" valueType="num">
                                      <p:cBhvr additive="base">
                                        <p:cTn id="16" dur="500" fill="hold"/>
                                        <p:tgtEl>
                                          <p:spTgt spid="55303"/>
                                        </p:tgtEl>
                                        <p:attrNameLst>
                                          <p:attrName>ppt_x</p:attrName>
                                        </p:attrNameLst>
                                      </p:cBhvr>
                                      <p:tavLst>
                                        <p:tav tm="0">
                                          <p:val>
                                            <p:strVal val="1+#ppt_w/2"/>
                                          </p:val>
                                        </p:tav>
                                        <p:tav tm="100000">
                                          <p:val>
                                            <p:strVal val="#ppt_x"/>
                                          </p:val>
                                        </p:tav>
                                      </p:tavLst>
                                    </p:anim>
                                    <p:anim calcmode="lin" valueType="num">
                                      <p:cBhvr additive="base">
                                        <p:cTn id="17"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076993" y="3087730"/>
            <a:ext cx="8595361" cy="1107992"/>
          </a:xfrm>
          <a:prstGeom prst="rect">
            <a:avLst/>
          </a:prstGeom>
          <a:noFill/>
          <a:ln w="9525">
            <a:noFill/>
          </a:ln>
        </p:spPr>
        <p:txBody>
          <a:bodyPr wrap="square" lIns="121917" tIns="60958" rIns="121917" bIns="60958">
            <a:spAutoFit/>
          </a:bodyPr>
          <a:lstStyle/>
          <a:p>
            <a:pPr marL="0" marR="0" lvl="0" indent="0"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extLst>
      <p:ext uri="{BB962C8B-B14F-4D97-AF65-F5344CB8AC3E}">
        <p14:creationId xmlns:p14="http://schemas.microsoft.com/office/powerpoint/2010/main" val="1875047294"/>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4094" y="296213"/>
            <a:ext cx="10805375" cy="5821251"/>
          </a:xfrm>
          <a:prstGeom prst="roundRect">
            <a:avLst/>
          </a:prstGeom>
        </p:spPr>
        <p:style>
          <a:lnRef idx="2">
            <a:schemeClr val="accent6"/>
          </a:lnRef>
          <a:fillRef idx="1">
            <a:schemeClr val="lt1"/>
          </a:fillRef>
          <a:effectRef idx="0">
            <a:schemeClr val="accent6"/>
          </a:effectRef>
          <a:fontRef idx="minor">
            <a:schemeClr val="dk1"/>
          </a:fontRef>
        </p:style>
        <p:txBody>
          <a:bodyPr lIns="91434" tIns="45718" rIns="91434" bIns="45718" rtlCol="0" anchor="ctr"/>
          <a:lstStyle/>
          <a:p>
            <a:endParaRPr lang="en-US" sz="2400" b="1">
              <a:latin typeface="Times New Roman" pitchFamily="18" charset="0"/>
              <a:cs typeface="Times New Roman" pitchFamily="18" charset="0"/>
            </a:endParaRPr>
          </a:p>
          <a:p>
            <a:endParaRPr lang="en-US" sz="2400" b="1">
              <a:latin typeface="Times New Roman" pitchFamily="18" charset="0"/>
              <a:cs typeface="Times New Roman" pitchFamily="18" charset="0"/>
            </a:endParaRPr>
          </a:p>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I. </a:t>
            </a:r>
            <a:r>
              <a:rPr lang="en-US" sz="2400" b="1" u="sng">
                <a:latin typeface="Times New Roman" pitchFamily="18" charset="0"/>
                <a:cs typeface="Times New Roman" pitchFamily="18" charset="0"/>
              </a:rPr>
              <a:t>YÊU CẦU CẦN ĐẠT:</a:t>
            </a:r>
          </a:p>
          <a:p>
            <a:r>
              <a:rPr lang="en-US" sz="2400" b="1">
                <a:latin typeface="Times New Roman" pitchFamily="18" charset="0"/>
                <a:cs typeface="Times New Roman" pitchFamily="18" charset="0"/>
              </a:rPr>
              <a:t>*Kiến thức, kĩ năng:</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Nhận biết được các sự việc trong câu chuyện </a:t>
            </a:r>
            <a:r>
              <a:rPr lang="en-US" sz="2400" i="1">
                <a:latin typeface="Times New Roman" pitchFamily="18" charset="0"/>
                <a:cs typeface="Times New Roman" pitchFamily="18" charset="0"/>
              </a:rPr>
              <a:t>Họa mi, vẹt và quạ</a:t>
            </a:r>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 Kể lại được câu chuyện dựa vào tranh.</a:t>
            </a:r>
          </a:p>
          <a:p>
            <a:pPr lvl="0"/>
            <a:r>
              <a:rPr lang="en-US" sz="2400" b="1">
                <a:solidFill>
                  <a:prstClr val="black"/>
                </a:solidFill>
                <a:latin typeface="Times New Roman" pitchFamily="18" charset="0"/>
                <a:cs typeface="Times New Roman" pitchFamily="18" charset="0"/>
              </a:rPr>
              <a:t>*Năng lực chung: </a:t>
            </a:r>
            <a:r>
              <a:rPr lang="en-US" sz="2400">
                <a:solidFill>
                  <a:prstClr val="black"/>
                </a:solidFill>
                <a:latin typeface="Times New Roman" pitchFamily="18" charset="0"/>
                <a:cs typeface="Times New Roman" pitchFamily="18" charset="0"/>
              </a:rPr>
              <a:t>- NL Tự chủ và tự học: Tự hoàn thành các nhiệm vụ học tập.</a:t>
            </a:r>
          </a:p>
          <a:p>
            <a:pPr lvl="0"/>
            <a:r>
              <a:rPr lang="en-US" sz="2400">
                <a:solidFill>
                  <a:prstClr val="black"/>
                </a:solidFill>
                <a:latin typeface="Times New Roman" pitchFamily="18" charset="0"/>
                <a:cs typeface="Times New Roman" pitchFamily="18" charset="0"/>
              </a:rPr>
              <a:t>- NL Giao tiếp và hợp tác: Biết giao tiếp và hợp tác cùng bạn để hoàn thành các nhiệm vụ học tập.</a:t>
            </a:r>
          </a:p>
          <a:p>
            <a:pPr lvl="0"/>
            <a:r>
              <a:rPr lang="en-US" sz="2400">
                <a:solidFill>
                  <a:prstClr val="black"/>
                </a:solidFill>
                <a:latin typeface="Times New Roman" pitchFamily="18" charset="0"/>
                <a:cs typeface="Times New Roman" pitchFamily="18" charset="0"/>
              </a:rPr>
              <a:t>- NL GQ vấn đề và sáng tạo: Vận dụng những điều đã học vào trong cuộc sống hằng ngày.</a:t>
            </a:r>
          </a:p>
          <a:p>
            <a:r>
              <a:rPr lang="en-US" sz="2400" b="1">
                <a:latin typeface="Times New Roman" pitchFamily="18" charset="0"/>
                <a:cs typeface="Times New Roman" pitchFamily="18" charset="0"/>
              </a:rPr>
              <a:t> *Năng lực đặc thù:- </a:t>
            </a:r>
            <a:r>
              <a:rPr lang="en-US" sz="2400">
                <a:latin typeface="Times New Roman" pitchFamily="18" charset="0"/>
                <a:cs typeface="Times New Roman" pitchFamily="18" charset="0"/>
              </a:rPr>
              <a:t>HS phát triển về năng lực ngôn ngữ thông qua nhận biết được các sự việc trong câu chuyện, </a:t>
            </a:r>
          </a:p>
          <a:p>
            <a:r>
              <a:rPr lang="en-US" sz="2400">
                <a:latin typeface="Times New Roman" pitchFamily="18" charset="0"/>
                <a:cs typeface="Times New Roman" pitchFamily="18" charset="0"/>
              </a:rPr>
              <a:t>- Năng lực văn học:  Nhận biết nhân vật trong câu chuyện, hiểu được nội dung câu chuyện.</a:t>
            </a:r>
          </a:p>
          <a:p>
            <a:r>
              <a:rPr lang="en-US" sz="2400" b="1">
                <a:latin typeface="Times New Roman" pitchFamily="18" charset="0"/>
                <a:cs typeface="Times New Roman" pitchFamily="18" charset="0"/>
              </a:rPr>
              <a:t>*Phẩm chất: </a:t>
            </a:r>
            <a:r>
              <a:rPr lang="en-US" sz="2400">
                <a:latin typeface="Times New Roman" pitchFamily="18" charset="0"/>
                <a:cs typeface="Times New Roman" pitchFamily="18" charset="0"/>
              </a:rPr>
              <a:t>Thông qua bài học hình thành ở hs các phẩm chất: Chăm chỉ và trách nhiệm.</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b="1" u="sng">
                <a:latin typeface="Times New Roman" pitchFamily="18" charset="0"/>
                <a:cs typeface="Times New Roman" pitchFamily="18" charset="0"/>
              </a:rPr>
              <a:t>:</a:t>
            </a:r>
            <a:endParaRPr lang="en-US" sz="2400" u="sng">
              <a:latin typeface="Times New Roman" pitchFamily="18" charset="0"/>
              <a:cs typeface="Times New Roman" pitchFamily="18" charset="0"/>
            </a:endParaRPr>
          </a:p>
        </p:txBody>
      </p:sp>
    </p:spTree>
    <p:extLst>
      <p:ext uri="{BB962C8B-B14F-4D97-AF65-F5344CB8AC3E}">
        <p14:creationId xmlns:p14="http://schemas.microsoft.com/office/powerpoint/2010/main" val="95531429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155701" y="1489166"/>
            <a:ext cx="9133840" cy="5002752"/>
          </a:xfrm>
          <a:prstGeom prst="rect">
            <a:avLst/>
          </a:prstGeom>
        </p:spPr>
      </p:pic>
      <p:sp>
        <p:nvSpPr>
          <p:cNvPr id="3" name="Text Box 4"/>
          <p:cNvSpPr txBox="1"/>
          <p:nvPr/>
        </p:nvSpPr>
        <p:spPr>
          <a:xfrm>
            <a:off x="849084" y="370656"/>
            <a:ext cx="8595361" cy="800215"/>
          </a:xfrm>
          <a:prstGeom prst="rect">
            <a:avLst/>
          </a:prstGeom>
          <a:noFill/>
          <a:ln w="9525">
            <a:noFill/>
          </a:ln>
        </p:spPr>
        <p:txBody>
          <a:bodyPr wrap="square" lIns="121917" tIns="60958" rIns="121917" bIns="60958">
            <a:spAutoFit/>
          </a:bodyPr>
          <a:lstStyle/>
          <a:p>
            <a:pPr marL="0" marR="0" lvl="0" indent="0" defTabSz="1219200" rtl="0" eaLnBrk="1" fontAlgn="auto" latinLnBrk="0" hangingPunct="1">
              <a:lnSpc>
                <a:spcPct val="100000"/>
              </a:lnSpc>
              <a:spcBef>
                <a:spcPct val="50000"/>
              </a:spcBef>
              <a:spcAft>
                <a:spcPts val="0"/>
              </a:spcAft>
              <a:buClrTx/>
              <a:buSzTx/>
              <a:buFontTx/>
              <a:buNone/>
              <a:defRPr/>
            </a:pP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lại chuyện theo tranh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06317" y="96719"/>
            <a:ext cx="868856" cy="90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lvl="0" algn="ctr">
              <a:defRPr/>
            </a:pPr>
            <a:r>
              <a:rPr lang="vi-VN" sz="4265">
                <a:solidFill>
                  <a:prstClr val="black"/>
                </a:solidFill>
                <a:latin typeface="+mj-lt"/>
                <a:cs typeface="UTM Avo" panose="02040603050506020204" pitchFamily="18" charset="0"/>
              </a:rPr>
              <a:t>Qua câu chuyện, em học được điều gì?</a:t>
            </a:r>
            <a:endParaRPr lang="vi-VN" sz="4265" dirty="0">
              <a:solidFill>
                <a:prstClr val="black"/>
              </a:solidFill>
              <a:latin typeface="+mj-lt"/>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3518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FACEB4D-3206-4AD2-ADC1-8D884A586429}"/>
              </a:ext>
            </a:extLst>
          </p:cNvPr>
          <p:cNvSpPr txBox="1"/>
          <p:nvPr/>
        </p:nvSpPr>
        <p:spPr>
          <a:xfrm>
            <a:off x="1230418" y="1311035"/>
            <a:ext cx="9731163" cy="76944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800"/>
              </a:spcBef>
              <a:buFont typeface="Chivo Light"/>
              <a:buNone/>
            </a:pPr>
            <a:r>
              <a:rPr lang="en-US" sz="4400" b="1" kern="0" dirty="0">
                <a:ln/>
                <a:solidFill>
                  <a:srgbClr val="C00000"/>
                </a:solidFill>
                <a:latin typeface="Times New Roman" panose="02020603050405020304" pitchFamily="18" charset="0"/>
                <a:cs typeface="Times New Roman" panose="02020603050405020304" pitchFamily="18" charset="0"/>
                <a:sym typeface="+mn-ea"/>
              </a:rPr>
              <a:t>VẬN DỤNG</a:t>
            </a:r>
            <a:endParaRPr lang="en-US" sz="44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3" name="Text Box 1">
            <a:extLst>
              <a:ext uri="{FF2B5EF4-FFF2-40B4-BE49-F238E27FC236}">
                <a16:creationId xmlns:a16="http://schemas.microsoft.com/office/drawing/2014/main" id="{F9E4DB74-21E4-4147-BB1C-B55981E69420}"/>
              </a:ext>
            </a:extLst>
          </p:cNvPr>
          <p:cNvSpPr txBox="1"/>
          <p:nvPr/>
        </p:nvSpPr>
        <p:spPr>
          <a:xfrm>
            <a:off x="155709" y="2643356"/>
            <a:ext cx="11880583" cy="144655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800"/>
              </a:spcBef>
              <a:buFont typeface="Chivo Light"/>
              <a:buNone/>
            </a:pP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Kể</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cho</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người</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thân</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nghe</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câu</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chuyện</a:t>
            </a:r>
            <a:r>
              <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i="1"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Họa</a:t>
            </a:r>
            <a:r>
              <a:rPr lang="en-US" sz="4400" i="1"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mi, </a:t>
            </a:r>
            <a:r>
              <a:rPr lang="en-US" sz="4400" i="1"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vẹt</a:t>
            </a:r>
            <a:r>
              <a:rPr lang="en-US" sz="4400" i="1"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i="1"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và</a:t>
            </a:r>
            <a:r>
              <a:rPr lang="en-US" sz="4400" i="1"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4400" i="1" kern="0" dirty="0" err="1">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quạ</a:t>
            </a:r>
            <a:r>
              <a:rPr lang="en-US" sz="4400" i="1" kern="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rPr>
              <a:t>.</a:t>
            </a:r>
            <a:endParaRPr lang="en-US" sz="4400" kern="0" dirty="0">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20622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23769" y="2310912"/>
            <a:ext cx="9140631" cy="2384969"/>
          </a:xfrm>
          <a:prstGeom prst="rect">
            <a:avLst/>
          </a:prstGeom>
          <a:solidFill>
            <a:schemeClr val="accent6">
              <a:lumMod val="20000"/>
              <a:lumOff val="80000"/>
            </a:schemeClr>
          </a:solidFill>
          <a:ln w="57150">
            <a:solidFill>
              <a:srgbClr val="FFC000"/>
            </a:solidFill>
          </a:ln>
        </p:spPr>
        <p:txBody>
          <a:bodyPr wrap="square" lIns="91146" tIns="45572" rIns="91146" bIns="45572" rtlCol="0">
            <a:spAutoFit/>
          </a:bodyPr>
          <a:lstStyle/>
          <a:p>
            <a:pPr algn="ctr">
              <a:spcBef>
                <a:spcPts val="599"/>
              </a:spcBef>
            </a:pPr>
            <a:r>
              <a:rPr lang="en-US" sz="7200">
                <a:solidFill>
                  <a:srgbClr val="FF0066"/>
                </a:solidFill>
                <a:latin typeface="Times New Roman" pitchFamily="18" charset="0"/>
                <a:ea typeface="Kids" pitchFamily="2" charset="0"/>
                <a:cs typeface="Times New Roman" pitchFamily="18" charset="0"/>
              </a:rPr>
              <a:t>Củng cố- Dặn dò</a:t>
            </a:r>
          </a:p>
          <a:p>
            <a:pPr algn="ctr">
              <a:spcBef>
                <a:spcPts val="599"/>
              </a:spcBef>
            </a:pPr>
            <a:r>
              <a:rPr lang="en-US" sz="7200">
                <a:solidFill>
                  <a:srgbClr val="FF0066"/>
                </a:solidFill>
                <a:latin typeface="Times New Roman" pitchFamily="18" charset="0"/>
                <a:ea typeface="Kids" pitchFamily="2" charset="0"/>
                <a:cs typeface="Times New Roman" pitchFamily="18" charset="0"/>
              </a:rPr>
              <a:t>Nhận xét tiết học</a:t>
            </a:r>
          </a:p>
        </p:txBody>
      </p:sp>
    </p:spTree>
    <p:extLst>
      <p:ext uri="{BB962C8B-B14F-4D97-AF65-F5344CB8AC3E}">
        <p14:creationId xmlns:p14="http://schemas.microsoft.com/office/powerpoint/2010/main" val="40718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83537" y="930254"/>
            <a:ext cx="10492648" cy="1631216"/>
          </a:xfrm>
          <a:prstGeom prst="rect">
            <a:avLst/>
          </a:prstGeom>
          <a:noFill/>
        </p:spPr>
        <p:txBody>
          <a:bodyPr wrap="square" rtlCol="0">
            <a:spAutoFit/>
          </a:bodyPr>
          <a:lstStyle/>
          <a:p>
            <a:r>
              <a:rPr lang="en-US" sz="2400" b="1">
                <a:latin typeface="Times New Roman" pitchFamily="18" charset="0"/>
                <a:cs typeface="Times New Roman" pitchFamily="18" charset="0"/>
              </a:rPr>
              <a:t>II. </a:t>
            </a:r>
            <a:r>
              <a:rPr lang="en-US" sz="2400" b="1" u="sng">
                <a:latin typeface="Times New Roman" pitchFamily="18" charset="0"/>
                <a:cs typeface="Times New Roman" pitchFamily="18" charset="0"/>
              </a:rPr>
              <a:t>PHƯƠNG TIỆN DẠY HỌC</a:t>
            </a:r>
            <a:r>
              <a:rPr lang="en-US" sz="2400" b="1">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GV: Máy tính, giáo án powerpoint, SGK.</a:t>
            </a:r>
          </a:p>
          <a:p>
            <a:r>
              <a:rPr lang="en-US" sz="2400">
                <a:latin typeface="Times New Roman" pitchFamily="18" charset="0"/>
                <a:cs typeface="Times New Roman" pitchFamily="18" charset="0"/>
              </a:rPr>
              <a:t>- HS: Vở tập viết, đồ dùng học tập.</a:t>
            </a:r>
          </a:p>
          <a:p>
            <a:r>
              <a:rPr lang="en-US" sz="2400" b="1">
                <a:latin typeface="Times New Roman" pitchFamily="18" charset="0"/>
                <a:cs typeface="Times New Roman" pitchFamily="18" charset="0"/>
              </a:rPr>
              <a:t>III. </a:t>
            </a:r>
            <a:r>
              <a:rPr lang="en-US" sz="2400" b="1" u="sng">
                <a:latin typeface="Times New Roman" pitchFamily="18" charset="0"/>
                <a:cs typeface="Times New Roman" pitchFamily="18" charset="0"/>
              </a:rPr>
              <a:t>CÁC HOẠT ĐỘNG DẠY HỌC</a:t>
            </a:r>
            <a:r>
              <a:rPr lang="en-US" sz="2800" b="1" u="sng">
                <a:latin typeface="Times New Roman" pitchFamily="18" charset="0"/>
                <a:cs typeface="Times New Roman" pitchFamily="18" charset="0"/>
              </a:rPr>
              <a:t>:</a:t>
            </a:r>
            <a:endParaRPr lang="en-US" sz="2800" u="sng">
              <a:latin typeface="Times New Roman" pitchFamily="18" charset="0"/>
              <a:cs typeface="Times New Roman" pitchFamily="18" charset="0"/>
            </a:endParaRPr>
          </a:p>
        </p:txBody>
      </p:sp>
    </p:spTree>
    <p:extLst>
      <p:ext uri="{BB962C8B-B14F-4D97-AF65-F5344CB8AC3E}">
        <p14:creationId xmlns:p14="http://schemas.microsoft.com/office/powerpoint/2010/main" val="289191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449" y="2120928"/>
            <a:ext cx="10815012" cy="707886"/>
          </a:xfrm>
          <a:prstGeom prst="rect">
            <a:avLst/>
          </a:prstGeom>
        </p:spPr>
        <p:txBody>
          <a:bodyPr wrap="none">
            <a:spAutoFit/>
          </a:bodyPr>
          <a:lstStyle/>
          <a:p>
            <a:r>
              <a:rPr lang="en-US" sz="4000" dirty="0"/>
              <a:t>https://www.youtube.com/watch?v=Zbjz073HYWA</a:t>
            </a:r>
          </a:p>
        </p:txBody>
      </p:sp>
    </p:spTree>
    <p:extLst>
      <p:ext uri="{BB962C8B-B14F-4D97-AF65-F5344CB8AC3E}">
        <p14:creationId xmlns:p14="http://schemas.microsoft.com/office/powerpoint/2010/main" val="36974472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443084" y="587829"/>
            <a:ext cx="9133840" cy="5002752"/>
          </a:xfrm>
          <a:prstGeom prst="rect">
            <a:avLst/>
          </a:prstGeom>
        </p:spPr>
      </p:pic>
      <p:sp>
        <p:nvSpPr>
          <p:cNvPr id="3" name="TextBox 2">
            <a:extLst>
              <a:ext uri="{FF2B5EF4-FFF2-40B4-BE49-F238E27FC236}">
                <a16:creationId xmlns:a16="http://schemas.microsoft.com/office/drawing/2014/main" id="{D5E954BE-1717-4DDA-AC3A-614957AAC9EC}"/>
              </a:ext>
            </a:extLst>
          </p:cNvPr>
          <p:cNvSpPr txBox="1"/>
          <p:nvPr/>
        </p:nvSpPr>
        <p:spPr>
          <a:xfrm>
            <a:off x="4400959" y="5735696"/>
            <a:ext cx="4236050" cy="584775"/>
          </a:xfrm>
          <a:prstGeom prst="rect">
            <a:avLst/>
          </a:prstGeom>
          <a:noFill/>
        </p:spPr>
        <p:txBody>
          <a:bodyPr wrap="square">
            <a:spAutoFit/>
          </a:bodyPr>
          <a:lstStyle/>
          <a:p>
            <a:pPr marL="0" marR="0" algn="just">
              <a:spcBef>
                <a:spcPts val="0"/>
              </a:spcBef>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356B30-1F21-4A32-9D75-04EF27A74BA2}"/>
              </a:ext>
            </a:extLst>
          </p:cNvPr>
          <p:cNvSpPr txBox="1"/>
          <p:nvPr/>
        </p:nvSpPr>
        <p:spPr>
          <a:xfrm>
            <a:off x="1161234" y="6173195"/>
            <a:ext cx="10412457" cy="584775"/>
          </a:xfrm>
          <a:prstGeom prst="rect">
            <a:avLst/>
          </a:prstGeom>
          <a:noFill/>
        </p:spPr>
        <p:txBody>
          <a:bodyPr wrap="square">
            <a:spAutoFit/>
          </a:bodyPr>
          <a:lstStyle/>
          <a:p>
            <a:pPr marL="0" marR="0" algn="just">
              <a:spcBef>
                <a:spcPts val="0"/>
              </a:spcBef>
              <a:spcAft>
                <a:spcPts val="800"/>
              </a:spcAft>
            </a:pP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998BF57-F422-4440-9047-43B2BDF27DBB}"/>
              </a:ext>
            </a:extLst>
          </p:cNvPr>
          <p:cNvSpPr txBox="1"/>
          <p:nvPr/>
        </p:nvSpPr>
        <p:spPr>
          <a:xfrm>
            <a:off x="3801494" y="5735695"/>
            <a:ext cx="6096000" cy="584775"/>
          </a:xfrm>
          <a:prstGeom prst="rect">
            <a:avLst/>
          </a:prstGeom>
          <a:noFill/>
        </p:spPr>
        <p:txBody>
          <a:bodyPr wrap="square">
            <a:spAutoFit/>
          </a:bodyPr>
          <a:lstStyle/>
          <a:p>
            <a:pPr marL="0" marR="0" algn="just">
              <a:spcBef>
                <a:spcPts val="0"/>
              </a:spcBef>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FB27E1-B0E2-415B-84D6-BEAA9E305AB7}"/>
              </a:ext>
            </a:extLst>
          </p:cNvPr>
          <p:cNvSpPr txBox="1"/>
          <p:nvPr/>
        </p:nvSpPr>
        <p:spPr>
          <a:xfrm>
            <a:off x="2734492" y="6173196"/>
            <a:ext cx="8839199" cy="584775"/>
          </a:xfrm>
          <a:prstGeom prst="rect">
            <a:avLst/>
          </a:prstGeom>
          <a:noFill/>
        </p:spPr>
        <p:txBody>
          <a:bodyPr wrap="square">
            <a:spAutoFit/>
          </a:bodyPr>
          <a:lstStyle/>
          <a:p>
            <a:pPr marL="0" marR="0" algn="just">
              <a:spcBef>
                <a:spcPts val="0"/>
              </a:spcBef>
              <a:spcAft>
                <a:spcPts val="800"/>
              </a:spcAft>
            </a:pP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7797C54-E74B-4877-9468-D21977DE73A7}"/>
              </a:ext>
            </a:extLst>
          </p:cNvPr>
          <p:cNvSpPr txBox="1"/>
          <p:nvPr/>
        </p:nvSpPr>
        <p:spPr>
          <a:xfrm>
            <a:off x="219073" y="58668"/>
            <a:ext cx="42195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Nghe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99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3" presetClass="exit" presetSubtype="10" fill="hold" grpId="1"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extLst>
      <p:ext uri="{BB962C8B-B14F-4D97-AF65-F5344CB8AC3E}">
        <p14:creationId xmlns:p14="http://schemas.microsoft.com/office/powerpoint/2010/main" val="909389272"/>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831" y="2872242"/>
            <a:ext cx="11117847" cy="1325563"/>
          </a:xfrm>
        </p:spPr>
        <p:txBody>
          <a:bodyPr>
            <a:noAutofit/>
          </a:bodyPr>
          <a:lstStyle/>
          <a:p>
            <a:r>
              <a:rPr lang="en-US" sz="2400" b="1" dirty="0">
                <a:latin typeface="Times New Roman" panose="02020603050405020304" pitchFamily="18" charset="0"/>
                <a:cs typeface="Times New Roman" panose="02020603050405020304" pitchFamily="18" charset="0"/>
              </a:rPr>
              <a:t>                                              HỌA MI, VẸT VÀ QUẠ</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vẹt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Vẹt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Sao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nản</a:t>
            </a:r>
            <a:r>
              <a:rPr lang="en-US" sz="2400" dirty="0">
                <a:latin typeface="Times New Roman" panose="02020603050405020304" pitchFamily="18" charset="0"/>
                <a:cs typeface="Times New Roman" panose="02020603050405020304" pitchFamily="18" charset="0"/>
              </a:rPr>
              <a:t> bay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3475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247" y="791799"/>
            <a:ext cx="5346656" cy="5700441"/>
          </a:xfrm>
          <a:prstGeom prst="rect">
            <a:avLst/>
          </a:prstGeom>
        </p:spPr>
      </p:pic>
      <p:sp>
        <p:nvSpPr>
          <p:cNvPr id="5" name="Rectangle 4"/>
          <p:cNvSpPr/>
          <p:nvPr/>
        </p:nvSpPr>
        <p:spPr>
          <a:xfrm>
            <a:off x="5790046" y="869578"/>
            <a:ext cx="6500565" cy="5016758"/>
          </a:xfrm>
          <a:prstGeom prst="rect">
            <a:avLst/>
          </a:prstGeom>
        </p:spPr>
        <p:txBody>
          <a:bodyPr wrap="square">
            <a:spAutoFit/>
          </a:bodyPr>
          <a:lstStyle/>
          <a:p>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xửa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ngày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xưa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vẹt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đều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không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biết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hôm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với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bạn</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    -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thấy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chim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hoàng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oanh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hát</a:t>
            </a:r>
            <a:r>
              <a:rPr lang="en-US" sz="3200" dirty="0">
                <a:solidFill>
                  <a:srgbClr val="C00000"/>
                </a:solidFill>
                <a:latin typeface="Times New Roman" panose="02020603050405020304" pitchFamily="18" charset="0"/>
                <a:cs typeface="Times New Roman" panose="02020603050405020304" pitchFamily="18" charset="0"/>
              </a:rPr>
              <a:t> hay </a:t>
            </a:r>
            <a:r>
              <a:rPr lang="en-US" sz="3200" dirty="0" err="1">
                <a:solidFill>
                  <a:srgbClr val="C00000"/>
                </a:solidFill>
                <a:latin typeface="Times New Roman" panose="02020603050405020304" pitchFamily="18" charset="0"/>
                <a:cs typeface="Times New Roman" panose="02020603050405020304" pitchFamily="18" charset="0"/>
              </a:rPr>
              <a:t>lắm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nhé</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đáng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ngưỡng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err="1">
                <a:solidFill>
                  <a:srgbClr val="C00000"/>
                </a:solidFill>
                <a:latin typeface="Times New Roman" panose="02020603050405020304" pitchFamily="18" charset="0"/>
                <a:cs typeface="Times New Roman" panose="02020603050405020304" pitchFamily="18" charset="0"/>
              </a:rPr>
              <a:t>Vẹt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nghe</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nói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vậy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liền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bảo</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     Hay </a:t>
            </a:r>
            <a:r>
              <a:rPr lang="en-US" sz="3200" dirty="0" err="1">
                <a:solidFill>
                  <a:srgbClr val="C00000"/>
                </a:solidFill>
                <a:latin typeface="Times New Roman" panose="02020603050405020304" pitchFamily="18" charset="0"/>
                <a:cs typeface="Times New Roman" panose="02020603050405020304" pitchFamily="18" charset="0"/>
              </a:rPr>
              <a:t>chúng</a:t>
            </a:r>
            <a:r>
              <a:rPr lang="en-US" sz="3200" dirty="0">
                <a:solidFill>
                  <a:srgbClr val="C00000"/>
                </a:solidFill>
                <a:latin typeface="Times New Roman" panose="02020603050405020304" pitchFamily="18" charset="0"/>
                <a:cs typeface="Times New Roman" panose="02020603050405020304" pitchFamily="18" charset="0"/>
              </a:rPr>
              <a:t> ta </a:t>
            </a:r>
            <a:r>
              <a:rPr lang="en-US" sz="3200" dirty="0" err="1">
                <a:solidFill>
                  <a:srgbClr val="C00000"/>
                </a:solidFill>
                <a:latin typeface="Times New Roman" panose="02020603050405020304" pitchFamily="18" charset="0"/>
                <a:cs typeface="Times New Roman" panose="02020603050405020304" pitchFamily="18" charset="0"/>
              </a:rPr>
              <a:t>đến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gặp</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hoàng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oanh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nhờ</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cậu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ấy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dạy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cs typeface="Times New Roman" panose="02020603050405020304" pitchFamily="18" charset="0"/>
              </a:rPr>
              <a:t>.</a:t>
            </a:r>
            <a:br>
              <a:rPr lang="en-US" sz="3200" dirty="0">
                <a:solidFill>
                  <a:srgbClr val="C00000"/>
                </a:solidFill>
                <a:latin typeface="Times New Roman" panose="02020603050405020304" pitchFamily="18" charset="0"/>
                <a:cs typeface="Times New Roman" panose="02020603050405020304" pitchFamily="18" charset="0"/>
              </a:rPr>
            </a:br>
            <a:r>
              <a:rPr lang="en-US" sz="3200" dirty="0" err="1">
                <a:solidFill>
                  <a:srgbClr val="C00000"/>
                </a:solidFill>
                <a:latin typeface="Times New Roman" panose="02020603050405020304" pitchFamily="18" charset="0"/>
                <a:cs typeface="Times New Roman" panose="02020603050405020304" pitchFamily="18" charset="0"/>
              </a:rPr>
              <a:t>Họa</a:t>
            </a:r>
            <a:r>
              <a:rPr lang="en-US" sz="3200" dirty="0">
                <a:solidFill>
                  <a:srgbClr val="C00000"/>
                </a:solidFill>
                <a:latin typeface="Times New Roman" panose="02020603050405020304" pitchFamily="18" charset="0"/>
                <a:cs typeface="Times New Roman" panose="02020603050405020304" pitchFamily="18" charset="0"/>
              </a:rPr>
              <a:t> mi </a:t>
            </a:r>
            <a:r>
              <a:rPr lang="en-US" sz="3200" dirty="0" err="1">
                <a:solidFill>
                  <a:srgbClr val="C00000"/>
                </a:solidFill>
                <a:latin typeface="Times New Roman" panose="02020603050405020304" pitchFamily="18" charset="0"/>
                <a:cs typeface="Times New Roman" panose="02020603050405020304" pitchFamily="18" charset="0"/>
              </a:rPr>
              <a:t>và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đồng</a:t>
            </a:r>
            <a:r>
              <a:rPr lang="en-US" sz="3200" dirty="0">
                <a:solidFill>
                  <a:srgbClr val="C00000"/>
                </a:solidFill>
                <a:latin typeface="Times New Roman" panose="02020603050405020304" pitchFamily="18" charset="0"/>
                <a:cs typeface="Times New Roman" panose="02020603050405020304" pitchFamily="18" charset="0"/>
              </a:rPr>
              <a:t> ý.</a:t>
            </a:r>
            <a:br>
              <a:rPr lang="en-US" sz="3200" dirty="0">
                <a:solidFill>
                  <a:srgbClr val="C00000"/>
                </a:solidFill>
                <a:latin typeface="Times New Roman" panose="02020603050405020304" pitchFamily="18" charset="0"/>
                <a:cs typeface="Times New Roman" panose="02020603050405020304" pitchFamily="18" charset="0"/>
              </a:rPr>
            </a:br>
            <a:endParaRPr lang="en-US" sz="3200" dirty="0">
              <a:solidFill>
                <a:srgbClr val="C00000"/>
              </a:solidFill>
            </a:endParaRPr>
          </a:p>
        </p:txBody>
      </p:sp>
    </p:spTree>
    <p:extLst>
      <p:ext uri="{BB962C8B-B14F-4D97-AF65-F5344CB8AC3E}">
        <p14:creationId xmlns:p14="http://schemas.microsoft.com/office/powerpoint/2010/main" val="42592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1323" y="0"/>
            <a:ext cx="7409330" cy="4561355"/>
          </a:xfrm>
          <a:prstGeom prst="rect">
            <a:avLst/>
          </a:prstGeom>
        </p:spPr>
      </p:pic>
      <p:sp>
        <p:nvSpPr>
          <p:cNvPr id="5" name="Rectangle 4"/>
          <p:cNvSpPr/>
          <p:nvPr/>
        </p:nvSpPr>
        <p:spPr>
          <a:xfrm>
            <a:off x="2084294" y="4733364"/>
            <a:ext cx="8283388" cy="2246769"/>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đến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gặp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chim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hoàng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oanh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muốn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Hoàng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oanh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đồng</a:t>
            </a:r>
            <a:r>
              <a:rPr lang="en-US" sz="2800" dirty="0">
                <a:solidFill>
                  <a:srgbClr val="C00000"/>
                </a:solidFill>
                <a:latin typeface="Times New Roman" panose="02020603050405020304" pitchFamily="18" charset="0"/>
                <a:cs typeface="Times New Roman" panose="02020603050405020304" pitchFamily="18" charset="0"/>
              </a:rPr>
              <a:t> ý </a:t>
            </a:r>
            <a:r>
              <a:rPr lang="en-US" sz="2800" dirty="0" err="1">
                <a:solidFill>
                  <a:srgbClr val="C00000"/>
                </a:solidFill>
                <a:latin typeface="Times New Roman" panose="02020603050405020304" pitchFamily="18" charset="0"/>
                <a:cs typeface="Times New Roman" panose="02020603050405020304" pitchFamily="18" charset="0"/>
              </a:rPr>
              <a:t>ngay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Hoàng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oanh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nói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bạn</a:t>
            </a:r>
            <a:r>
              <a:rPr lang="en-US" sz="2800" dirty="0">
                <a:solidFill>
                  <a:srgbClr val="C00000"/>
                </a:solidFill>
                <a:latin typeface="Times New Roman" panose="02020603050405020304" pitchFamily="18" charset="0"/>
                <a:cs typeface="Times New Roman" panose="02020603050405020304" pitchFamily="18" charset="0"/>
              </a:rPr>
              <a:t>:</a:t>
            </a:r>
            <a:br>
              <a:rPr lang="en-US" sz="2800" dirty="0">
                <a:solidFill>
                  <a:srgbClr val="C00000"/>
                </a:solidFill>
                <a:latin typeface="Times New Roman" panose="02020603050405020304" pitchFamily="18" charset="0"/>
                <a:cs typeface="Times New Roman" panose="02020603050405020304" pitchFamily="18" charset="0"/>
              </a:rPr>
            </a:br>
            <a:r>
              <a:rPr lang="en-US" sz="2800" dirty="0">
                <a:solidFill>
                  <a:srgbClr val="C00000"/>
                </a:solidFill>
                <a:latin typeface="Times New Roman" panose="02020603050405020304" pitchFamily="18" charset="0"/>
                <a:cs typeface="Times New Roman" panose="02020603050405020304" pitchFamily="18" charset="0"/>
              </a:rPr>
              <a:t>    - </a:t>
            </a:r>
            <a:r>
              <a:rPr lang="en-US" sz="2800" dirty="0" err="1">
                <a:solidFill>
                  <a:srgbClr val="C00000"/>
                </a:solidFill>
                <a:latin typeface="Times New Roman" panose="02020603050405020304" pitchFamily="18" charset="0"/>
                <a:cs typeface="Times New Roman" panose="02020603050405020304" pitchFamily="18" charset="0"/>
              </a:rPr>
              <a:t>Học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phải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chịu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nhé</a:t>
            </a:r>
            <a:r>
              <a:rPr lang="en-US" sz="2800" dirty="0">
                <a:solidFill>
                  <a:srgbClr val="C00000"/>
                </a:solidFill>
                <a:latin typeface="Times New Roman" panose="02020603050405020304" pitchFamily="18" charset="0"/>
                <a:cs typeface="Times New Roman" panose="02020603050405020304" pitchFamily="18" charset="0"/>
              </a:rPr>
              <a:t>!</a:t>
            </a:r>
            <a:br>
              <a:rPr lang="en-US" sz="2800" dirty="0">
                <a:solidFill>
                  <a:srgbClr val="C00000"/>
                </a:solidFill>
                <a:latin typeface="Times New Roman" panose="02020603050405020304" pitchFamily="18" charset="0"/>
                <a:cs typeface="Times New Roman" panose="02020603050405020304" pitchFamily="18" charset="0"/>
              </a:rPr>
            </a:br>
            <a:endParaRPr lang="en-US" sz="2800" dirty="0">
              <a:solidFill>
                <a:srgbClr val="C00000"/>
              </a:solidFill>
            </a:endParaRPr>
          </a:p>
        </p:txBody>
      </p:sp>
    </p:spTree>
    <p:extLst>
      <p:ext uri="{BB962C8B-B14F-4D97-AF65-F5344CB8AC3E}">
        <p14:creationId xmlns:p14="http://schemas.microsoft.com/office/powerpoint/2010/main" val="216304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1081</Words>
  <Application>Microsoft Office PowerPoint</Application>
  <PresentationFormat>Widescreen</PresentationFormat>
  <Paragraphs>71</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Arial</vt:lpstr>
      <vt:lpstr>Arial-Rounded</vt:lpstr>
      <vt:lpstr>Calibri</vt:lpstr>
      <vt:lpstr>Calibri Light</vt:lpstr>
      <vt:lpstr>Chivo Light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                                              HỌA MI, VẸT VÀ QUẠ          Ngày xửa ngày xưa, họa mi, vẹt và quạ đều không biết hát. Một hôm, họa mi nói với các bạn:         - Tôi thấy chim hoàng oanh hát hay lắm nhé! Thật đáng ngưỡng mộ! Vẹt nghe họa mi nói vậy liền bảo:          Hay chúng ta đến gặp hoàng oanh, nhờ cậu ấy dạy hát cho. Họa mi và quạ đồng ý.          Cả ba đến gặp chim hoàng oanh và nói mong muốn của mình. Hoàng oanh đồng ý ngay. Hoàng oanh nói với ba bạn:          - Học hát rất vất vả, các bạn phải chịu khó nhé!          Mấy ngày đầu, hoàng oanh dạy các bạn luyện giọng. Quạ không kiên nhẫn được, nghĩ trong bụng: “Hôm nào cũng luyện giọng thế này, bao giờ mới hát được cơ chứ?”. Được vài hôm, quạ càu nhàu:           - Sao cứ luyện giọng mãi thế?           Nói rồi quạ chán nản bay đi, không học nữa.           Chỉ có họa mi và vẹt là vẫn chăm chỉ đến nhà hoàng oanh học. Ngày ngày trôi qua, họa mi và vẹt đã hát được với giọng êm ái. Còn quạ thì chỉ biết phát ra âm thanh buồn bã: quạ… quạ… quạ…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27</cp:revision>
  <dcterms:created xsi:type="dcterms:W3CDTF">2021-06-25T00:05:14Z</dcterms:created>
  <dcterms:modified xsi:type="dcterms:W3CDTF">2024-10-29T07:40:31Z</dcterms:modified>
</cp:coreProperties>
</file>