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7"/>
  </p:notesMasterIdLst>
  <p:sldIdLst>
    <p:sldId id="482" r:id="rId3"/>
    <p:sldId id="483" r:id="rId4"/>
    <p:sldId id="476" r:id="rId5"/>
    <p:sldId id="442" r:id="rId6"/>
    <p:sldId id="452" r:id="rId7"/>
    <p:sldId id="451" r:id="rId8"/>
    <p:sldId id="466" r:id="rId9"/>
    <p:sldId id="467" r:id="rId10"/>
    <p:sldId id="468" r:id="rId11"/>
    <p:sldId id="444" r:id="rId12"/>
    <p:sldId id="362" r:id="rId13"/>
    <p:sldId id="474" r:id="rId14"/>
    <p:sldId id="478" r:id="rId15"/>
    <p:sldId id="479"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3" autoAdjust="0"/>
    <p:restoredTop sz="94660"/>
  </p:normalViewPr>
  <p:slideViewPr>
    <p:cSldViewPr snapToGrid="0">
      <p:cViewPr varScale="1">
        <p:scale>
          <a:sx n="73" d="100"/>
          <a:sy n="73" d="100"/>
        </p:scale>
        <p:origin x="456" y="72"/>
      </p:cViewPr>
      <p:guideLst>
        <p:guide orient="horz" pos="2112"/>
        <p:guide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A67629-D71E-4F3B-ACCB-43DAA2C7283F}" type="datetimeFigureOut">
              <a:rPr lang="en-US" smtClean="0"/>
              <a:t>3/16/2026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F5BCDA-19B5-4605-A2FB-462B764D046E}" type="slidenum">
              <a:rPr lang="en-US" smtClean="0"/>
              <a:t>‹#›</a:t>
            </a:fld>
            <a:endParaRPr lang="en-US"/>
          </a:p>
        </p:txBody>
      </p:sp>
    </p:spTree>
    <p:extLst>
      <p:ext uri="{BB962C8B-B14F-4D97-AF65-F5344CB8AC3E}">
        <p14:creationId xmlns:p14="http://schemas.microsoft.com/office/powerpoint/2010/main" val="1312895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8CCC23D-CC49-4D1C-8102-8F27974667DE}" type="datetimeFigureOut">
              <a:rPr lang="en-US" smtClean="0"/>
              <a:t>3/16/2026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236004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CCC23D-CC49-4D1C-8102-8F27974667DE}" type="datetimeFigureOut">
              <a:rPr lang="en-US" smtClean="0"/>
              <a:t>3/16/2026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2912496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CCC23D-CC49-4D1C-8102-8F27974667DE}" type="datetimeFigureOut">
              <a:rPr lang="en-US" smtClean="0"/>
              <a:t>3/16/2026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41148293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997644539"/>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5" b="0" i="0" u="none" strike="noStrike" kern="1200" cap="none" spc="0" normalizeH="0" baseline="0" noProof="0">
                <a:ln>
                  <a:noFill/>
                </a:ln>
                <a:solidFill>
                  <a:prstClr val="white"/>
                </a:solidFill>
                <a:effectLst>
                  <a:glow rad="63500">
                    <a:srgbClr val="FF9900"/>
                  </a:glow>
                  <a:reflection blurRad="6350" stA="55000" endA="300" endPos="45500" dir="5400000" sy="-100000" algn="bl" rotWithShape="0"/>
                </a:effectLst>
                <a:uLnTx/>
                <a:uFillTx/>
                <a:latin typeface="Quicksand Medium" pitchFamily="2" charset="0"/>
              </a:rPr>
              <a:t>Tiếng Việt 2</a:t>
            </a:r>
          </a:p>
        </p:txBody>
      </p:sp>
    </p:spTree>
    <p:extLst>
      <p:ext uri="{BB962C8B-B14F-4D97-AF65-F5344CB8AC3E}">
        <p14:creationId xmlns:p14="http://schemas.microsoft.com/office/powerpoint/2010/main" val="1721922860"/>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5" b="0" i="0" u="none" strike="noStrike" kern="1200" cap="none" spc="0" normalizeH="0" baseline="0" noProof="0">
                <a:ln>
                  <a:noFill/>
                </a:ln>
                <a:solidFill>
                  <a:prstClr val="white"/>
                </a:solidFill>
                <a:effectLst>
                  <a:glow rad="63500">
                    <a:srgbClr val="FF9900"/>
                  </a:glow>
                  <a:reflection blurRad="6350" stA="55000" endA="300" endPos="45500" dir="5400000" sy="-100000" algn="bl" rotWithShape="0"/>
                </a:effectLst>
                <a:uLnTx/>
                <a:uFillTx/>
                <a:latin typeface="Quicksand Medium" pitchFamily="2" charset="0"/>
              </a:rPr>
              <a:t>Tiếng Việt 2</a:t>
            </a:r>
          </a:p>
        </p:txBody>
      </p:sp>
    </p:spTree>
    <p:extLst>
      <p:ext uri="{BB962C8B-B14F-4D97-AF65-F5344CB8AC3E}">
        <p14:creationId xmlns:p14="http://schemas.microsoft.com/office/powerpoint/2010/main" val="14469569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5" b="0" i="0" u="none" strike="noStrike" kern="1200" cap="none" spc="0" normalizeH="0" baseline="0" noProof="0">
                <a:ln>
                  <a:noFill/>
                </a:ln>
                <a:solidFill>
                  <a:prstClr val="white"/>
                </a:solidFill>
                <a:effectLst>
                  <a:glow rad="63500">
                    <a:srgbClr val="FF9900"/>
                  </a:glow>
                  <a:reflection blurRad="6350" stA="55000" endA="300" endPos="45500" dir="5400000" sy="-100000" algn="bl" rotWithShape="0"/>
                </a:effectLst>
                <a:uLnTx/>
                <a:uFillTx/>
                <a:latin typeface="Quicksand Medium" pitchFamily="2" charset="0"/>
              </a:rPr>
              <a:t>Tiếng Việt 2</a:t>
            </a:r>
          </a:p>
        </p:txBody>
      </p:sp>
    </p:spTree>
    <p:extLst>
      <p:ext uri="{BB962C8B-B14F-4D97-AF65-F5344CB8AC3E}">
        <p14:creationId xmlns:p14="http://schemas.microsoft.com/office/powerpoint/2010/main" val="11959377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8398273"/>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CCC23D-CC49-4D1C-8102-8F27974667DE}" type="datetimeFigureOut">
              <a:rPr lang="en-US" smtClean="0"/>
              <a:t>3/16/2026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2563317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6"/>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71"/>
            <a:ext cx="105156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CCC23D-CC49-4D1C-8102-8F27974667DE}" type="datetimeFigureOut">
              <a:rPr lang="en-US" smtClean="0"/>
              <a:t>3/16/2026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1591420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8CCC23D-CC49-4D1C-8102-8F27974667DE}" type="datetimeFigureOut">
              <a:rPr lang="en-US" smtClean="0"/>
              <a:t>3/16/2026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502320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8CCC23D-CC49-4D1C-8102-8F27974667DE}" type="datetimeFigureOut">
              <a:rPr lang="en-US" smtClean="0"/>
              <a:t>3/16/2026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136175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8CCC23D-CC49-4D1C-8102-8F27974667DE}" type="datetimeFigureOut">
              <a:rPr lang="en-US" smtClean="0"/>
              <a:t>3/16/2026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3839605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CCC23D-CC49-4D1C-8102-8F27974667DE}" type="datetimeFigureOut">
              <a:rPr lang="en-US" smtClean="0"/>
              <a:t>3/16/2026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3891353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3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8CCC23D-CC49-4D1C-8102-8F27974667DE}" type="datetimeFigureOut">
              <a:rPr lang="en-US" smtClean="0"/>
              <a:t>3/16/2026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3815234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33"/>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8CCC23D-CC49-4D1C-8102-8F27974667DE}" type="datetimeFigureOut">
              <a:rPr lang="en-US" smtClean="0"/>
              <a:t>3/16/2026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2598880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CCC23D-CC49-4D1C-8102-8F27974667DE}" type="datetimeFigureOut">
              <a:rPr lang="en-US" smtClean="0"/>
              <a:t>3/16/2026</a:t>
            </a:fld>
            <a:endParaRPr lang="en-US"/>
          </a:p>
        </p:txBody>
      </p:sp>
      <p:sp>
        <p:nvSpPr>
          <p:cNvPr id="5" name="Footer Placeholder 4"/>
          <p:cNvSpPr>
            <a:spLocks noGrp="1"/>
          </p:cNvSpPr>
          <p:nvPr>
            <p:ph type="ftr" sz="quarter" idx="3"/>
          </p:nvPr>
        </p:nvSpPr>
        <p:spPr>
          <a:xfrm>
            <a:off x="4038600" y="635635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98CD67-DBA6-400A-93A5-922E9EDE5DED}" type="slidenum">
              <a:rPr lang="en-US" smtClean="0"/>
              <a:t>‹#›</a:t>
            </a:fld>
            <a:endParaRPr lang="en-US"/>
          </a:p>
        </p:txBody>
      </p:sp>
    </p:spTree>
    <p:extLst>
      <p:ext uri="{BB962C8B-B14F-4D97-AF65-F5344CB8AC3E}">
        <p14:creationId xmlns:p14="http://schemas.microsoft.com/office/powerpoint/2010/main" val="2385085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84754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hảy flasmos bảo vệ môi trường">
            <a:hlinkClick r:id="" action="ppaction://media"/>
            <a:extLst>
              <a:ext uri="{FF2B5EF4-FFF2-40B4-BE49-F238E27FC236}">
                <a16:creationId xmlns:a16="http://schemas.microsoft.com/office/drawing/2014/main" id="{3A17BE23-0A08-4F42-AAF9-304C7A8A517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6960" y="95692"/>
            <a:ext cx="12075040" cy="6358271"/>
          </a:xfrm>
          <a:prstGeom prst="rect">
            <a:avLst/>
          </a:prstGeom>
        </p:spPr>
      </p:pic>
    </p:spTree>
    <p:extLst>
      <p:ext uri="{BB962C8B-B14F-4D97-AF65-F5344CB8AC3E}">
        <p14:creationId xmlns:p14="http://schemas.microsoft.com/office/powerpoint/2010/main" val="1877989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2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9F0B57A-79FA-4D67-9FC3-BD22803A9B7E}"/>
              </a:ext>
            </a:extLst>
          </p:cNvPr>
          <p:cNvSpPr txBox="1"/>
          <p:nvPr/>
        </p:nvSpPr>
        <p:spPr>
          <a:xfrm>
            <a:off x="91440" y="114300"/>
            <a:ext cx="5546407" cy="646331"/>
          </a:xfrm>
          <a:prstGeom prst="rect">
            <a:avLst/>
          </a:prstGeom>
          <a:noFill/>
        </p:spPr>
        <p:txBody>
          <a:bodyPr wrap="square">
            <a:spAutoFit/>
          </a:bodyPr>
          <a:lstStyle/>
          <a:p>
            <a:r>
              <a:rPr lang="en-US" sz="3600" dirty="0" err="1">
                <a:solidFill>
                  <a:srgbClr val="002060"/>
                </a:solidFill>
                <a:latin typeface="Times New Roman" panose="02020603050405020304" pitchFamily="18" charset="0"/>
                <a:ea typeface="Calibri" panose="020F0502020204030204" pitchFamily="34" charset="0"/>
              </a:rPr>
              <a:t>V</a:t>
            </a:r>
            <a:r>
              <a:rPr lang="en-US" sz="3600" dirty="0" err="1">
                <a:solidFill>
                  <a:srgbClr val="002060"/>
                </a:solidFill>
                <a:effectLst/>
                <a:latin typeface="Times New Roman" panose="02020603050405020304" pitchFamily="18" charset="0"/>
                <a:ea typeface="Calibri" panose="020F0502020204030204" pitchFamily="34" charset="0"/>
              </a:rPr>
              <a:t>iệc</a:t>
            </a:r>
            <a:r>
              <a:rPr lang="en-US" sz="3600" dirty="0">
                <a:solidFill>
                  <a:srgbClr val="002060"/>
                </a:solidFill>
                <a:effectLst/>
                <a:latin typeface="Times New Roman" panose="02020603050405020304" pitchFamily="18" charset="0"/>
                <a:ea typeface="Calibri" panose="020F0502020204030204" pitchFamily="34" charset="0"/>
              </a:rPr>
              <a:t> </a:t>
            </a:r>
            <a:r>
              <a:rPr lang="en-US" sz="3600" dirty="0" err="1">
                <a:solidFill>
                  <a:srgbClr val="002060"/>
                </a:solidFill>
                <a:effectLst/>
                <a:latin typeface="Times New Roman" panose="02020603050405020304" pitchFamily="18" charset="0"/>
                <a:ea typeface="Calibri" panose="020F0502020204030204" pitchFamily="34" charset="0"/>
              </a:rPr>
              <a:t>làm</a:t>
            </a:r>
            <a:r>
              <a:rPr lang="en-US" sz="3600" dirty="0">
                <a:solidFill>
                  <a:srgbClr val="002060"/>
                </a:solidFill>
                <a:effectLst/>
                <a:latin typeface="Times New Roman" panose="02020603050405020304" pitchFamily="18" charset="0"/>
                <a:ea typeface="Calibri" panose="020F0502020204030204" pitchFamily="34" charset="0"/>
              </a:rPr>
              <a:t> </a:t>
            </a:r>
            <a:r>
              <a:rPr lang="en-US" sz="3600" dirty="0" err="1">
                <a:solidFill>
                  <a:srgbClr val="002060"/>
                </a:solidFill>
                <a:effectLst/>
                <a:latin typeface="Times New Roman" panose="02020603050405020304" pitchFamily="18" charset="0"/>
                <a:ea typeface="Calibri" panose="020F0502020204030204" pitchFamily="34" charset="0"/>
              </a:rPr>
              <a:t>bảo</a:t>
            </a:r>
            <a:r>
              <a:rPr lang="en-US" sz="3600" dirty="0">
                <a:solidFill>
                  <a:srgbClr val="002060"/>
                </a:solidFill>
                <a:effectLst/>
                <a:latin typeface="Times New Roman" panose="02020603050405020304" pitchFamily="18" charset="0"/>
                <a:ea typeface="Calibri" panose="020F0502020204030204" pitchFamily="34" charset="0"/>
              </a:rPr>
              <a:t> </a:t>
            </a:r>
            <a:r>
              <a:rPr lang="en-US" sz="3600" dirty="0" err="1">
                <a:solidFill>
                  <a:srgbClr val="002060"/>
                </a:solidFill>
                <a:effectLst/>
                <a:latin typeface="Times New Roman" panose="02020603050405020304" pitchFamily="18" charset="0"/>
                <a:ea typeface="Calibri" panose="020F0502020204030204" pitchFamily="34" charset="0"/>
              </a:rPr>
              <a:t>vệ</a:t>
            </a:r>
            <a:r>
              <a:rPr lang="en-US" sz="3600" dirty="0">
                <a:solidFill>
                  <a:srgbClr val="002060"/>
                </a:solidFill>
                <a:effectLst/>
                <a:latin typeface="Times New Roman" panose="02020603050405020304" pitchFamily="18" charset="0"/>
                <a:ea typeface="Calibri" panose="020F0502020204030204" pitchFamily="34" charset="0"/>
              </a:rPr>
              <a:t> </a:t>
            </a:r>
            <a:r>
              <a:rPr lang="en-US" sz="3600" dirty="0" err="1">
                <a:solidFill>
                  <a:srgbClr val="002060"/>
                </a:solidFill>
                <a:effectLst/>
                <a:latin typeface="Times New Roman" panose="02020603050405020304" pitchFamily="18" charset="0"/>
                <a:ea typeface="Calibri" panose="020F0502020204030204" pitchFamily="34" charset="0"/>
              </a:rPr>
              <a:t>môi</a:t>
            </a:r>
            <a:r>
              <a:rPr lang="en-US" sz="3600" dirty="0">
                <a:solidFill>
                  <a:srgbClr val="002060"/>
                </a:solidFill>
                <a:effectLst/>
                <a:latin typeface="Times New Roman" panose="02020603050405020304" pitchFamily="18" charset="0"/>
                <a:ea typeface="Calibri" panose="020F0502020204030204" pitchFamily="34" charset="0"/>
              </a:rPr>
              <a:t> </a:t>
            </a:r>
            <a:r>
              <a:rPr lang="en-US" sz="3600" dirty="0" err="1">
                <a:solidFill>
                  <a:srgbClr val="002060"/>
                </a:solidFill>
                <a:effectLst/>
                <a:latin typeface="Times New Roman" panose="02020603050405020304" pitchFamily="18" charset="0"/>
                <a:ea typeface="Calibri" panose="020F0502020204030204" pitchFamily="34" charset="0"/>
              </a:rPr>
              <a:t>trường</a:t>
            </a:r>
            <a:endParaRPr lang="en-US" sz="3600" dirty="0">
              <a:solidFill>
                <a:srgbClr val="002060"/>
              </a:solidFill>
            </a:endParaRPr>
          </a:p>
        </p:txBody>
      </p:sp>
      <p:cxnSp>
        <p:nvCxnSpPr>
          <p:cNvPr id="4" name="Straight Connector 3">
            <a:extLst>
              <a:ext uri="{FF2B5EF4-FFF2-40B4-BE49-F238E27FC236}">
                <a16:creationId xmlns:a16="http://schemas.microsoft.com/office/drawing/2014/main" id="{0EE8FEBD-2DDC-4AD3-8DE5-7AE4FD4AB23B}"/>
              </a:ext>
            </a:extLst>
          </p:cNvPr>
          <p:cNvCxnSpPr/>
          <p:nvPr/>
        </p:nvCxnSpPr>
        <p:spPr>
          <a:xfrm>
            <a:off x="5939790" y="102870"/>
            <a:ext cx="0" cy="65493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BC93BAB-F231-4843-82BA-C2F3FD05F642}"/>
              </a:ext>
            </a:extLst>
          </p:cNvPr>
          <p:cNvSpPr txBox="1"/>
          <p:nvPr/>
        </p:nvSpPr>
        <p:spPr>
          <a:xfrm>
            <a:off x="6038850" y="148590"/>
            <a:ext cx="6328408" cy="689099"/>
          </a:xfrm>
          <a:prstGeom prst="rect">
            <a:avLst/>
          </a:prstGeom>
          <a:noFill/>
        </p:spPr>
        <p:txBody>
          <a:bodyPr wrap="square">
            <a:spAutoFit/>
          </a:bodyPr>
          <a:lstStyle/>
          <a:p>
            <a:pPr marL="0" marR="0">
              <a:lnSpc>
                <a:spcPct val="115000"/>
              </a:lnSpc>
              <a:spcBef>
                <a:spcPts val="0"/>
              </a:spcBef>
              <a:spcAft>
                <a:spcPts val="800"/>
              </a:spcAft>
            </a:pP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a:t>
            </a:r>
            <a:r>
              <a:rPr lang="en-US" sz="3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iệc</a:t>
            </a:r>
            <a:r>
              <a:rPr lang="en-US" sz="3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3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gây</a:t>
            </a:r>
            <a:r>
              <a:rPr lang="en-US" sz="3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tổn</a:t>
            </a:r>
            <a:r>
              <a:rPr lang="en-US" sz="3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hại</a:t>
            </a:r>
            <a:r>
              <a:rPr lang="en-US" sz="3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môi</a:t>
            </a:r>
            <a:r>
              <a:rPr lang="en-US" sz="3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trường</a:t>
            </a:r>
            <a:endParaRPr lang="en-US" sz="2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378E033C-0271-48CE-A899-BA0D25817A9F}"/>
              </a:ext>
            </a:extLst>
          </p:cNvPr>
          <p:cNvPicPr>
            <a:picLocks noChangeAspect="1"/>
          </p:cNvPicPr>
          <p:nvPr/>
        </p:nvPicPr>
        <p:blipFill>
          <a:blip r:embed="rId2"/>
          <a:stretch>
            <a:fillRect/>
          </a:stretch>
        </p:blipFill>
        <p:spPr>
          <a:xfrm>
            <a:off x="667860" y="868144"/>
            <a:ext cx="4393566" cy="2560856"/>
          </a:xfrm>
          <a:prstGeom prst="rect">
            <a:avLst/>
          </a:prstGeom>
          <a:ln>
            <a:solidFill>
              <a:schemeClr val="tx1"/>
            </a:solidFill>
          </a:ln>
        </p:spPr>
      </p:pic>
      <p:pic>
        <p:nvPicPr>
          <p:cNvPr id="12" name="Picture 11">
            <a:extLst>
              <a:ext uri="{FF2B5EF4-FFF2-40B4-BE49-F238E27FC236}">
                <a16:creationId xmlns:a16="http://schemas.microsoft.com/office/drawing/2014/main" id="{614C010E-D44F-4758-AB58-6D2474A9951F}"/>
              </a:ext>
            </a:extLst>
          </p:cNvPr>
          <p:cNvPicPr>
            <a:picLocks noChangeAspect="1"/>
          </p:cNvPicPr>
          <p:nvPr/>
        </p:nvPicPr>
        <p:blipFill>
          <a:blip r:embed="rId3"/>
          <a:stretch>
            <a:fillRect/>
          </a:stretch>
        </p:blipFill>
        <p:spPr>
          <a:xfrm>
            <a:off x="6818155" y="791944"/>
            <a:ext cx="4267201" cy="2560856"/>
          </a:xfrm>
          <a:prstGeom prst="rect">
            <a:avLst/>
          </a:prstGeom>
          <a:ln>
            <a:solidFill>
              <a:schemeClr val="tx1"/>
            </a:solidFill>
          </a:ln>
        </p:spPr>
      </p:pic>
      <p:pic>
        <p:nvPicPr>
          <p:cNvPr id="13" name="Picture 12">
            <a:extLst>
              <a:ext uri="{FF2B5EF4-FFF2-40B4-BE49-F238E27FC236}">
                <a16:creationId xmlns:a16="http://schemas.microsoft.com/office/drawing/2014/main" id="{2B0F23B1-A1E7-400F-A389-42172CBAD769}"/>
              </a:ext>
            </a:extLst>
          </p:cNvPr>
          <p:cNvPicPr>
            <a:picLocks noChangeAspect="1"/>
          </p:cNvPicPr>
          <p:nvPr/>
        </p:nvPicPr>
        <p:blipFill>
          <a:blip r:embed="rId4"/>
          <a:stretch>
            <a:fillRect/>
          </a:stretch>
        </p:blipFill>
        <p:spPr>
          <a:xfrm>
            <a:off x="6818156" y="3505201"/>
            <a:ext cx="4267200" cy="2438400"/>
          </a:xfrm>
          <a:prstGeom prst="rect">
            <a:avLst/>
          </a:prstGeom>
          <a:ln>
            <a:solidFill>
              <a:schemeClr val="tx1"/>
            </a:solidFill>
          </a:ln>
        </p:spPr>
      </p:pic>
      <p:pic>
        <p:nvPicPr>
          <p:cNvPr id="14" name="Picture 13">
            <a:extLst>
              <a:ext uri="{FF2B5EF4-FFF2-40B4-BE49-F238E27FC236}">
                <a16:creationId xmlns:a16="http://schemas.microsoft.com/office/drawing/2014/main" id="{0B9CDAC8-536D-4AD9-A968-4B7568E6F4EF}"/>
              </a:ext>
            </a:extLst>
          </p:cNvPr>
          <p:cNvPicPr>
            <a:picLocks noChangeAspect="1"/>
          </p:cNvPicPr>
          <p:nvPr/>
        </p:nvPicPr>
        <p:blipFill>
          <a:blip r:embed="rId5"/>
          <a:stretch>
            <a:fillRect/>
          </a:stretch>
        </p:blipFill>
        <p:spPr>
          <a:xfrm>
            <a:off x="667859" y="3552289"/>
            <a:ext cx="4393561" cy="2437567"/>
          </a:xfrm>
          <a:prstGeom prst="rect">
            <a:avLst/>
          </a:prstGeom>
          <a:ln>
            <a:solidFill>
              <a:schemeClr val="tx1"/>
            </a:solidFill>
          </a:ln>
        </p:spPr>
      </p:pic>
    </p:spTree>
    <p:extLst>
      <p:ext uri="{BB962C8B-B14F-4D97-AF65-F5344CB8AC3E}">
        <p14:creationId xmlns:p14="http://schemas.microsoft.com/office/powerpoint/2010/main" val="397534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
            <a:extLst>
              <a:ext uri="{FF2B5EF4-FFF2-40B4-BE49-F238E27FC236}">
                <a16:creationId xmlns:a16="http://schemas.microsoft.com/office/drawing/2014/main" id="{A3E69F00-A847-49EA-8CC4-EE78A5F6C015}"/>
              </a:ext>
            </a:extLst>
          </p:cNvPr>
          <p:cNvSpPr txBox="1"/>
          <p:nvPr/>
        </p:nvSpPr>
        <p:spPr>
          <a:xfrm>
            <a:off x="816701" y="981840"/>
            <a:ext cx="10900682" cy="1791260"/>
          </a:xfrm>
          <a:prstGeom prst="rect">
            <a:avLst/>
          </a:prstGeom>
          <a:noFill/>
        </p:spPr>
        <p:txBody>
          <a:bodyPr wrap="square" rtlCol="0" anchor="t">
            <a:spAutoFit/>
          </a:bodyPr>
          <a:lstStyle/>
          <a:p>
            <a:pPr marL="0" marR="0">
              <a:lnSpc>
                <a:spcPct val="115000"/>
              </a:lnSpc>
              <a:spcBef>
                <a:spcPts val="0"/>
              </a:spcBef>
              <a:spcAft>
                <a:spcPts val="800"/>
              </a:spcAft>
            </a:pPr>
            <a:r>
              <a:rPr lang="vi-VN" sz="4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2. Em đã làm gì để góp phần bảo vệ môi trường sạch đẹp?</a:t>
            </a:r>
            <a:endParaRPr lang="en-US" sz="4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21407610"/>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8C6C5-8B46-42AE-8758-301DC04315C5}"/>
              </a:ext>
            </a:extLst>
          </p:cNvPr>
          <p:cNvSpPr>
            <a:spLocks noGrp="1"/>
          </p:cNvSpPr>
          <p:nvPr>
            <p:ph type="title"/>
          </p:nvPr>
        </p:nvSpPr>
        <p:spPr>
          <a:xfrm>
            <a:off x="0" y="-343377"/>
            <a:ext cx="12192000" cy="1325563"/>
          </a:xfrm>
        </p:spPr>
        <p:txBody>
          <a:bodyPr>
            <a:normAutofit/>
          </a:bodyPr>
          <a:lstStyle/>
          <a:p>
            <a:pPr marL="0" marR="0" algn="just">
              <a:lnSpc>
                <a:spcPct val="115000"/>
              </a:lnSpc>
              <a:spcBef>
                <a:spcPts val="0"/>
              </a:spcBef>
              <a:spcAft>
                <a:spcPts val="800"/>
              </a:spcAft>
            </a:pP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góp</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giữ</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gìn</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môi</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sạch</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đẹp</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C8191186-A972-443C-A3D1-A8D4ED07FF55}"/>
              </a:ext>
            </a:extLst>
          </p:cNvPr>
          <p:cNvPicPr>
            <a:picLocks noChangeAspect="1"/>
          </p:cNvPicPr>
          <p:nvPr/>
        </p:nvPicPr>
        <p:blipFill>
          <a:blip r:embed="rId2"/>
          <a:stretch>
            <a:fillRect/>
          </a:stretch>
        </p:blipFill>
        <p:spPr>
          <a:xfrm>
            <a:off x="-48986" y="700045"/>
            <a:ext cx="4570186" cy="5457911"/>
          </a:xfrm>
          <a:prstGeom prst="rect">
            <a:avLst/>
          </a:prstGeom>
        </p:spPr>
      </p:pic>
      <p:pic>
        <p:nvPicPr>
          <p:cNvPr id="9" name="Picture 8">
            <a:extLst>
              <a:ext uri="{FF2B5EF4-FFF2-40B4-BE49-F238E27FC236}">
                <a16:creationId xmlns:a16="http://schemas.microsoft.com/office/drawing/2014/main" id="{8CF7F882-D08A-400F-8ECE-9111F6B1EE82}"/>
              </a:ext>
            </a:extLst>
          </p:cNvPr>
          <p:cNvPicPr>
            <a:picLocks noChangeAspect="1"/>
          </p:cNvPicPr>
          <p:nvPr/>
        </p:nvPicPr>
        <p:blipFill>
          <a:blip r:embed="rId3"/>
          <a:stretch>
            <a:fillRect/>
          </a:stretch>
        </p:blipFill>
        <p:spPr>
          <a:xfrm>
            <a:off x="8276774" y="700044"/>
            <a:ext cx="3915226" cy="5457911"/>
          </a:xfrm>
          <a:prstGeom prst="rect">
            <a:avLst/>
          </a:prstGeom>
        </p:spPr>
      </p:pic>
      <p:pic>
        <p:nvPicPr>
          <p:cNvPr id="11" name="Picture 10">
            <a:extLst>
              <a:ext uri="{FF2B5EF4-FFF2-40B4-BE49-F238E27FC236}">
                <a16:creationId xmlns:a16="http://schemas.microsoft.com/office/drawing/2014/main" id="{CFD71870-9262-4157-85E1-A841C29A082D}"/>
              </a:ext>
            </a:extLst>
          </p:cNvPr>
          <p:cNvPicPr>
            <a:picLocks noChangeAspect="1"/>
          </p:cNvPicPr>
          <p:nvPr/>
        </p:nvPicPr>
        <p:blipFill>
          <a:blip r:embed="rId4"/>
          <a:stretch>
            <a:fillRect/>
          </a:stretch>
        </p:blipFill>
        <p:spPr>
          <a:xfrm>
            <a:off x="4519387" y="700044"/>
            <a:ext cx="3708401" cy="5457911"/>
          </a:xfrm>
          <a:prstGeom prst="rect">
            <a:avLst/>
          </a:prstGeom>
        </p:spPr>
      </p:pic>
    </p:spTree>
    <p:extLst>
      <p:ext uri="{BB962C8B-B14F-4D97-AF65-F5344CB8AC3E}">
        <p14:creationId xmlns:p14="http://schemas.microsoft.com/office/powerpoint/2010/main" val="4230594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53589"/>
            <a:ext cx="10515600" cy="737103"/>
          </a:xfrm>
        </p:spPr>
        <p:txBody>
          <a:bodyPr/>
          <a:lstStyle/>
          <a:p>
            <a:endParaRPr lang="en-US" dirty="0"/>
          </a:p>
        </p:txBody>
      </p:sp>
      <p:pic>
        <p:nvPicPr>
          <p:cNvPr id="4" name="6417680977882">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004766" cy="6184951"/>
          </a:xfrm>
        </p:spPr>
      </p:pic>
    </p:spTree>
    <p:extLst>
      <p:ext uri="{BB962C8B-B14F-4D97-AF65-F5344CB8AC3E}">
        <p14:creationId xmlns:p14="http://schemas.microsoft.com/office/powerpoint/2010/main" val="34199931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665747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ói và nghe giới thiệ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98425"/>
            <a:ext cx="12192000" cy="6858000"/>
          </a:xfrm>
          <a:prstGeom prst="rect">
            <a:avLst/>
          </a:prstGeom>
        </p:spPr>
      </p:pic>
    </p:spTree>
    <p:extLst>
      <p:ext uri="{BB962C8B-B14F-4D97-AF65-F5344CB8AC3E}">
        <p14:creationId xmlns:p14="http://schemas.microsoft.com/office/powerpoint/2010/main" val="19440088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9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6931" y="933453"/>
            <a:ext cx="10058400" cy="50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Box 2"/>
          <p:cNvSpPr txBox="1">
            <a:spLocks noChangeArrowheads="1"/>
          </p:cNvSpPr>
          <p:nvPr/>
        </p:nvSpPr>
        <p:spPr bwMode="auto">
          <a:xfrm>
            <a:off x="1959429" y="3117885"/>
            <a:ext cx="6257108" cy="1339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051"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NÓI VÀ </a:t>
            </a:r>
            <a:r>
              <a:rPr kumimoji="0" lang="en-US" altLang="en-US" sz="4051"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NGHE</a:t>
            </a:r>
            <a:endParaRPr kumimoji="0" lang="vi-VN" altLang="en-US" sz="4051"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vi-VN" altLang="en-US" sz="4051"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BẢO VỆ MÔI TRƯỜNG</a:t>
            </a:r>
            <a:endParaRPr kumimoji="0" lang="en-US" altLang="en-US" sz="4051"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6338709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092AC22-4646-46BD-ACBE-9405B47358AF}"/>
              </a:ext>
            </a:extLst>
          </p:cNvPr>
          <p:cNvSpPr txBox="1"/>
          <p:nvPr/>
        </p:nvSpPr>
        <p:spPr>
          <a:xfrm>
            <a:off x="191386" y="82641"/>
            <a:ext cx="12000614" cy="1077218"/>
          </a:xfrm>
          <a:prstGeom prst="rect">
            <a:avLst/>
          </a:prstGeom>
          <a:noFill/>
        </p:spPr>
        <p:txBody>
          <a:bodyPr wrap="square" rtlCol="0">
            <a:spAutoFit/>
          </a:bodyPr>
          <a:lstStyle/>
          <a:p>
            <a:pPr algn="just"/>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1.</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Nói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tranh</a:t>
            </a:r>
            <a:r>
              <a:rPr lang="en-US" sz="3200" dirty="0">
                <a:latin typeface="Times New Roman" panose="02020603050405020304" pitchFamily="18" charset="0"/>
                <a:cs typeface="Times New Roman" panose="02020603050405020304" pitchFamily="18" charset="0"/>
              </a:rPr>
              <a:t>. Cho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hưởng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EC5935EB-A9C2-496C-B616-E74C3ED861CE}"/>
              </a:ext>
            </a:extLst>
          </p:cNvPr>
          <p:cNvPicPr>
            <a:picLocks noChangeAspect="1"/>
          </p:cNvPicPr>
          <p:nvPr/>
        </p:nvPicPr>
        <p:blipFill>
          <a:blip r:embed="rId2"/>
          <a:stretch>
            <a:fillRect/>
          </a:stretch>
        </p:blipFill>
        <p:spPr>
          <a:xfrm>
            <a:off x="1201036" y="1111579"/>
            <a:ext cx="4805918" cy="2801202"/>
          </a:xfrm>
          <a:prstGeom prst="rect">
            <a:avLst/>
          </a:prstGeom>
          <a:ln>
            <a:solidFill>
              <a:schemeClr val="tx1"/>
            </a:solidFill>
          </a:ln>
        </p:spPr>
      </p:pic>
      <p:pic>
        <p:nvPicPr>
          <p:cNvPr id="7" name="Picture 6">
            <a:extLst>
              <a:ext uri="{FF2B5EF4-FFF2-40B4-BE49-F238E27FC236}">
                <a16:creationId xmlns:a16="http://schemas.microsoft.com/office/drawing/2014/main" id="{A75E1F95-68BD-4771-9131-25F24834F520}"/>
              </a:ext>
            </a:extLst>
          </p:cNvPr>
          <p:cNvPicPr>
            <a:picLocks noChangeAspect="1"/>
          </p:cNvPicPr>
          <p:nvPr/>
        </p:nvPicPr>
        <p:blipFill>
          <a:blip r:embed="rId3"/>
          <a:stretch>
            <a:fillRect/>
          </a:stretch>
        </p:blipFill>
        <p:spPr>
          <a:xfrm>
            <a:off x="1201035" y="3974158"/>
            <a:ext cx="4805917" cy="2801202"/>
          </a:xfrm>
          <a:prstGeom prst="rect">
            <a:avLst/>
          </a:prstGeom>
          <a:ln>
            <a:solidFill>
              <a:schemeClr val="tx1"/>
            </a:solidFill>
          </a:ln>
        </p:spPr>
      </p:pic>
      <p:pic>
        <p:nvPicPr>
          <p:cNvPr id="10" name="Picture 9">
            <a:extLst>
              <a:ext uri="{FF2B5EF4-FFF2-40B4-BE49-F238E27FC236}">
                <a16:creationId xmlns:a16="http://schemas.microsoft.com/office/drawing/2014/main" id="{1607F45E-D4D0-4402-8BA9-B0F3B3E9FBD7}"/>
              </a:ext>
            </a:extLst>
          </p:cNvPr>
          <p:cNvPicPr>
            <a:picLocks noChangeAspect="1"/>
          </p:cNvPicPr>
          <p:nvPr/>
        </p:nvPicPr>
        <p:blipFill>
          <a:blip r:embed="rId4"/>
          <a:stretch>
            <a:fillRect/>
          </a:stretch>
        </p:blipFill>
        <p:spPr>
          <a:xfrm>
            <a:off x="6172199" y="1111580"/>
            <a:ext cx="4667693" cy="2801201"/>
          </a:xfrm>
          <a:prstGeom prst="rect">
            <a:avLst/>
          </a:prstGeom>
          <a:ln>
            <a:solidFill>
              <a:schemeClr val="tx1"/>
            </a:solidFill>
          </a:ln>
        </p:spPr>
      </p:pic>
      <p:pic>
        <p:nvPicPr>
          <p:cNvPr id="20" name="Picture 19">
            <a:extLst>
              <a:ext uri="{FF2B5EF4-FFF2-40B4-BE49-F238E27FC236}">
                <a16:creationId xmlns:a16="http://schemas.microsoft.com/office/drawing/2014/main" id="{DF04A063-C8D1-4C2E-98C6-4B57A89221FA}"/>
              </a:ext>
            </a:extLst>
          </p:cNvPr>
          <p:cNvPicPr>
            <a:picLocks noChangeAspect="1"/>
          </p:cNvPicPr>
          <p:nvPr/>
        </p:nvPicPr>
        <p:blipFill>
          <a:blip r:embed="rId5"/>
          <a:stretch>
            <a:fillRect/>
          </a:stretch>
        </p:blipFill>
        <p:spPr>
          <a:xfrm>
            <a:off x="6184580" y="3974157"/>
            <a:ext cx="4667692" cy="2801201"/>
          </a:xfrm>
          <a:prstGeom prst="rect">
            <a:avLst/>
          </a:prstGeom>
          <a:ln>
            <a:solidFill>
              <a:schemeClr val="tx1"/>
            </a:solidFill>
          </a:ln>
        </p:spPr>
      </p:pic>
      <p:pic>
        <p:nvPicPr>
          <p:cNvPr id="21" name="Picture 20">
            <a:extLst>
              <a:ext uri="{FF2B5EF4-FFF2-40B4-BE49-F238E27FC236}">
                <a16:creationId xmlns:a16="http://schemas.microsoft.com/office/drawing/2014/main" id="{C9F31F21-BD12-4728-8F1E-89E3DC943399}"/>
              </a:ext>
            </a:extLst>
          </p:cNvPr>
          <p:cNvPicPr>
            <a:picLocks noChangeAspect="1"/>
          </p:cNvPicPr>
          <p:nvPr/>
        </p:nvPicPr>
        <p:blipFill>
          <a:blip r:embed="rId2"/>
          <a:stretch>
            <a:fillRect/>
          </a:stretch>
        </p:blipFill>
        <p:spPr>
          <a:xfrm>
            <a:off x="1150556" y="1111580"/>
            <a:ext cx="4805918" cy="2801202"/>
          </a:xfrm>
          <a:prstGeom prst="rect">
            <a:avLst/>
          </a:prstGeom>
          <a:ln>
            <a:solidFill>
              <a:schemeClr val="tx1"/>
            </a:solidFill>
          </a:ln>
        </p:spPr>
      </p:pic>
      <p:pic>
        <p:nvPicPr>
          <p:cNvPr id="22" name="Picture 21">
            <a:extLst>
              <a:ext uri="{FF2B5EF4-FFF2-40B4-BE49-F238E27FC236}">
                <a16:creationId xmlns:a16="http://schemas.microsoft.com/office/drawing/2014/main" id="{22DA3047-D212-43B2-B55C-335D55A41DEA}"/>
              </a:ext>
            </a:extLst>
          </p:cNvPr>
          <p:cNvPicPr>
            <a:picLocks noChangeAspect="1"/>
          </p:cNvPicPr>
          <p:nvPr/>
        </p:nvPicPr>
        <p:blipFill>
          <a:blip r:embed="rId4"/>
          <a:stretch>
            <a:fillRect/>
          </a:stretch>
        </p:blipFill>
        <p:spPr>
          <a:xfrm>
            <a:off x="6121719" y="1111581"/>
            <a:ext cx="4667693" cy="2801201"/>
          </a:xfrm>
          <a:prstGeom prst="rect">
            <a:avLst/>
          </a:prstGeom>
          <a:ln>
            <a:solidFill>
              <a:schemeClr val="tx1"/>
            </a:solidFill>
          </a:ln>
        </p:spPr>
      </p:pic>
      <p:pic>
        <p:nvPicPr>
          <p:cNvPr id="23" name="Picture 22">
            <a:extLst>
              <a:ext uri="{FF2B5EF4-FFF2-40B4-BE49-F238E27FC236}">
                <a16:creationId xmlns:a16="http://schemas.microsoft.com/office/drawing/2014/main" id="{C486E7F0-445C-4559-B71C-D1AEBF7FCC8E}"/>
              </a:ext>
            </a:extLst>
          </p:cNvPr>
          <p:cNvPicPr>
            <a:picLocks noChangeAspect="1"/>
          </p:cNvPicPr>
          <p:nvPr/>
        </p:nvPicPr>
        <p:blipFill>
          <a:blip r:embed="rId5"/>
          <a:stretch>
            <a:fillRect/>
          </a:stretch>
        </p:blipFill>
        <p:spPr>
          <a:xfrm>
            <a:off x="6134100" y="3974158"/>
            <a:ext cx="4667692" cy="2801201"/>
          </a:xfrm>
          <a:prstGeom prst="rect">
            <a:avLst/>
          </a:prstGeom>
          <a:ln>
            <a:solidFill>
              <a:schemeClr val="tx1"/>
            </a:solidFill>
          </a:ln>
        </p:spPr>
      </p:pic>
    </p:spTree>
    <p:extLst>
      <p:ext uri="{BB962C8B-B14F-4D97-AF65-F5344CB8AC3E}">
        <p14:creationId xmlns:p14="http://schemas.microsoft.com/office/powerpoint/2010/main" val="7319873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9A8DB5-34A7-4402-B12F-6383E038F752}"/>
              </a:ext>
            </a:extLst>
          </p:cNvPr>
          <p:cNvSpPr txBox="1"/>
          <p:nvPr/>
        </p:nvSpPr>
        <p:spPr>
          <a:xfrm>
            <a:off x="3493296" y="58525"/>
            <a:ext cx="5757863" cy="523220"/>
          </a:xfrm>
          <a:prstGeom prst="rect">
            <a:avLst/>
          </a:prstGeom>
          <a:noFill/>
        </p:spPr>
        <p:txBody>
          <a:bodyPr wrap="square">
            <a:spAutoFit/>
          </a:bodyPr>
          <a:lstStyle/>
          <a:p>
            <a:r>
              <a:rPr lang="en-US" sz="2800" b="1" dirty="0">
                <a:latin typeface="Times New Roman" panose="02020603050405020304" pitchFamily="18" charset="0"/>
                <a:ea typeface="Calibri" panose="020F0502020204030204" pitchFamily="34" charset="0"/>
              </a:rPr>
              <a:t>THẢO LUẬN NHÓM ĐÔI</a:t>
            </a:r>
            <a:endParaRPr lang="en-US" sz="2800" b="1" dirty="0"/>
          </a:p>
        </p:txBody>
      </p:sp>
      <p:pic>
        <p:nvPicPr>
          <p:cNvPr id="3" name="Picture 2">
            <a:extLst>
              <a:ext uri="{FF2B5EF4-FFF2-40B4-BE49-F238E27FC236}">
                <a16:creationId xmlns:a16="http://schemas.microsoft.com/office/drawing/2014/main" id="{98BD9210-8DE3-4164-BBDA-A3A3D485DE98}"/>
              </a:ext>
            </a:extLst>
          </p:cNvPr>
          <p:cNvPicPr>
            <a:picLocks noChangeAspect="1"/>
          </p:cNvPicPr>
          <p:nvPr/>
        </p:nvPicPr>
        <p:blipFill>
          <a:blip r:embed="rId2"/>
          <a:stretch>
            <a:fillRect/>
          </a:stretch>
        </p:blipFill>
        <p:spPr>
          <a:xfrm>
            <a:off x="1239363" y="4249519"/>
            <a:ext cx="4393565" cy="2560856"/>
          </a:xfrm>
          <a:prstGeom prst="rect">
            <a:avLst/>
          </a:prstGeom>
          <a:ln>
            <a:solidFill>
              <a:schemeClr val="tx1"/>
            </a:solidFill>
          </a:ln>
        </p:spPr>
      </p:pic>
      <p:pic>
        <p:nvPicPr>
          <p:cNvPr id="4" name="Picture 3">
            <a:extLst>
              <a:ext uri="{FF2B5EF4-FFF2-40B4-BE49-F238E27FC236}">
                <a16:creationId xmlns:a16="http://schemas.microsoft.com/office/drawing/2014/main" id="{4561039B-2CE3-4A86-AB20-25EFD4A7BA66}"/>
              </a:ext>
            </a:extLst>
          </p:cNvPr>
          <p:cNvPicPr>
            <a:picLocks noChangeAspect="1"/>
          </p:cNvPicPr>
          <p:nvPr/>
        </p:nvPicPr>
        <p:blipFill>
          <a:blip r:embed="rId3"/>
          <a:stretch>
            <a:fillRect/>
          </a:stretch>
        </p:blipFill>
        <p:spPr>
          <a:xfrm>
            <a:off x="1169606" y="638178"/>
            <a:ext cx="4393566" cy="2560856"/>
          </a:xfrm>
          <a:prstGeom prst="rect">
            <a:avLst/>
          </a:prstGeom>
          <a:ln>
            <a:solidFill>
              <a:schemeClr val="tx1"/>
            </a:solidFill>
          </a:ln>
        </p:spPr>
      </p:pic>
      <p:pic>
        <p:nvPicPr>
          <p:cNvPr id="5" name="Picture 4">
            <a:extLst>
              <a:ext uri="{FF2B5EF4-FFF2-40B4-BE49-F238E27FC236}">
                <a16:creationId xmlns:a16="http://schemas.microsoft.com/office/drawing/2014/main" id="{D48349BD-67DC-4BA1-A224-11A47BF37223}"/>
              </a:ext>
            </a:extLst>
          </p:cNvPr>
          <p:cNvPicPr>
            <a:picLocks noChangeAspect="1"/>
          </p:cNvPicPr>
          <p:nvPr/>
        </p:nvPicPr>
        <p:blipFill>
          <a:blip r:embed="rId4"/>
          <a:stretch>
            <a:fillRect/>
          </a:stretch>
        </p:blipFill>
        <p:spPr>
          <a:xfrm>
            <a:off x="6140769" y="638180"/>
            <a:ext cx="4267201" cy="2560856"/>
          </a:xfrm>
          <a:prstGeom prst="rect">
            <a:avLst/>
          </a:prstGeom>
          <a:ln>
            <a:solidFill>
              <a:schemeClr val="tx1"/>
            </a:solidFill>
          </a:ln>
        </p:spPr>
      </p:pic>
      <p:pic>
        <p:nvPicPr>
          <p:cNvPr id="6" name="Picture 5">
            <a:extLst>
              <a:ext uri="{FF2B5EF4-FFF2-40B4-BE49-F238E27FC236}">
                <a16:creationId xmlns:a16="http://schemas.microsoft.com/office/drawing/2014/main" id="{B323AEC9-530B-4934-9A2B-AD1AFD97FAF2}"/>
              </a:ext>
            </a:extLst>
          </p:cNvPr>
          <p:cNvPicPr>
            <a:picLocks noChangeAspect="1"/>
          </p:cNvPicPr>
          <p:nvPr/>
        </p:nvPicPr>
        <p:blipFill>
          <a:blip r:embed="rId5"/>
          <a:stretch>
            <a:fillRect/>
          </a:stretch>
        </p:blipFill>
        <p:spPr>
          <a:xfrm>
            <a:off x="6134100" y="4249519"/>
            <a:ext cx="4273870" cy="2560856"/>
          </a:xfrm>
          <a:prstGeom prst="rect">
            <a:avLst/>
          </a:prstGeom>
          <a:ln>
            <a:solidFill>
              <a:schemeClr val="tx1"/>
            </a:solidFill>
          </a:ln>
        </p:spPr>
      </p:pic>
      <p:sp>
        <p:nvSpPr>
          <p:cNvPr id="8" name="TextBox 7">
            <a:extLst>
              <a:ext uri="{FF2B5EF4-FFF2-40B4-BE49-F238E27FC236}">
                <a16:creationId xmlns:a16="http://schemas.microsoft.com/office/drawing/2014/main" id="{E37D8ADB-303F-4C16-81D5-CC2B1AE978B7}"/>
              </a:ext>
            </a:extLst>
          </p:cNvPr>
          <p:cNvSpPr txBox="1"/>
          <p:nvPr/>
        </p:nvSpPr>
        <p:spPr>
          <a:xfrm>
            <a:off x="3172207" y="3134371"/>
            <a:ext cx="6913245" cy="1179810"/>
          </a:xfrm>
          <a:prstGeom prst="rect">
            <a:avLst/>
          </a:prstGeom>
          <a:noFill/>
        </p:spPr>
        <p:txBody>
          <a:bodyPr wrap="square">
            <a:spAutoFit/>
          </a:bodyPr>
          <a:lstStyle/>
          <a:p>
            <a:pPr marL="0" marR="0" algn="just">
              <a:spcBef>
                <a:spcPts val="0"/>
              </a:spcBef>
              <a:spcAft>
                <a:spcPts val="8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tranh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đâu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8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Mọi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tranh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đang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2191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9923549-5AE3-4468-9197-4A96F319573C}"/>
              </a:ext>
            </a:extLst>
          </p:cNvPr>
          <p:cNvPicPr>
            <a:picLocks noChangeAspect="1"/>
          </p:cNvPicPr>
          <p:nvPr/>
        </p:nvPicPr>
        <p:blipFill>
          <a:blip r:embed="rId2"/>
          <a:stretch>
            <a:fillRect/>
          </a:stretch>
        </p:blipFill>
        <p:spPr>
          <a:xfrm>
            <a:off x="643467" y="-1"/>
            <a:ext cx="11175999" cy="5369572"/>
          </a:xfrm>
          <a:prstGeom prst="rect">
            <a:avLst/>
          </a:prstGeom>
          <a:ln>
            <a:solidFill>
              <a:schemeClr val="tx1"/>
            </a:solidFill>
          </a:ln>
        </p:spPr>
      </p:pic>
      <p:sp>
        <p:nvSpPr>
          <p:cNvPr id="8" name="TextBox 7">
            <a:extLst>
              <a:ext uri="{FF2B5EF4-FFF2-40B4-BE49-F238E27FC236}">
                <a16:creationId xmlns:a16="http://schemas.microsoft.com/office/drawing/2014/main" id="{41DB8363-87F7-4B48-B207-AB11747A0223}"/>
              </a:ext>
            </a:extLst>
          </p:cNvPr>
          <p:cNvSpPr txBox="1"/>
          <p:nvPr/>
        </p:nvSpPr>
        <p:spPr>
          <a:xfrm>
            <a:off x="2969007" y="5369571"/>
            <a:ext cx="6913245" cy="1179810"/>
          </a:xfrm>
          <a:prstGeom prst="rect">
            <a:avLst/>
          </a:prstGeom>
          <a:noFill/>
        </p:spPr>
        <p:txBody>
          <a:bodyPr wrap="square">
            <a:spAutoFit/>
          </a:bodyPr>
          <a:lstStyle/>
          <a:p>
            <a:pPr marL="0" marR="0" algn="just">
              <a:spcBef>
                <a:spcPts val="0"/>
              </a:spcBef>
              <a:spcAft>
                <a:spcPts val="8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tranh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đâu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8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gười</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tranh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đang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89B1A511-10B8-439D-868B-31A88EDC5331}"/>
              </a:ext>
            </a:extLst>
          </p:cNvPr>
          <p:cNvSpPr txBox="1"/>
          <p:nvPr/>
        </p:nvSpPr>
        <p:spPr>
          <a:xfrm>
            <a:off x="2709597" y="5648076"/>
            <a:ext cx="7043737" cy="622799"/>
          </a:xfrm>
          <a:prstGeom prst="rect">
            <a:avLst/>
          </a:prstGeom>
          <a:noFill/>
        </p:spPr>
        <p:txBody>
          <a:bodyPr wrap="square">
            <a:spAutoFit/>
          </a:bodyPr>
          <a:lstStyle/>
          <a:p>
            <a:pPr marL="0" marR="0" algn="just">
              <a:lnSpc>
                <a:spcPct val="115000"/>
              </a:lnSpc>
              <a:spcBef>
                <a:spcPts val="0"/>
              </a:spcBef>
              <a:spcAft>
                <a:spcPts val="800"/>
              </a:spcAft>
            </a:pP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đàn</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đang</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vớt</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rác</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mặt</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hồ</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6850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3" presetClass="exit" presetSubtype="10" fill="hold" grpId="1" nodeType="withEffect">
                                  <p:stCondLst>
                                    <p:cond delay="0"/>
                                  </p:stCondLst>
                                  <p:childTnLst>
                                    <p:animEffect transition="out" filter="blinds(horizontal)">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1DB8363-87F7-4B48-B207-AB11747A0223}"/>
              </a:ext>
            </a:extLst>
          </p:cNvPr>
          <p:cNvSpPr txBox="1"/>
          <p:nvPr/>
        </p:nvSpPr>
        <p:spPr>
          <a:xfrm>
            <a:off x="2969007" y="4690303"/>
            <a:ext cx="6913245" cy="1179810"/>
          </a:xfrm>
          <a:prstGeom prst="rect">
            <a:avLst/>
          </a:prstGeom>
          <a:noFill/>
        </p:spPr>
        <p:txBody>
          <a:bodyPr wrap="square">
            <a:spAutoFit/>
          </a:bodyPr>
          <a:lstStyle/>
          <a:p>
            <a:pPr marL="0" marR="0" algn="just">
              <a:spcBef>
                <a:spcPts val="0"/>
              </a:spcBef>
              <a:spcAft>
                <a:spcPts val="800"/>
              </a:spcAft>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8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smtClean="0">
                <a:latin typeface="Times New Roman" panose="02020603050405020304" pitchFamily="18" charset="0"/>
                <a:ea typeface="Calibri" panose="020F0502020204030204" pitchFamily="34" charset="0"/>
                <a:cs typeface="Times New Roman" panose="02020603050405020304" pitchFamily="18" charset="0"/>
              </a:rPr>
              <a:t>Hai </a:t>
            </a:r>
            <a:r>
              <a:rPr lang="en-US" sz="3200" dirty="0" err="1" smtClean="0">
                <a:latin typeface="Times New Roman" panose="02020603050405020304" pitchFamily="18" charset="0"/>
                <a:ea typeface="Calibri" panose="020F0502020204030204" pitchFamily="34" charset="0"/>
                <a:cs typeface="Times New Roman" panose="02020603050405020304" pitchFamily="18" charset="0"/>
              </a:rPr>
              <a:t>bạn</a:t>
            </a:r>
            <a:r>
              <a:rPr lang="en-US" sz="3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latin typeface="Times New Roman" panose="02020603050405020304" pitchFamily="18" charset="0"/>
                <a:ea typeface="Calibri" panose="020F0502020204030204" pitchFamily="34" charset="0"/>
                <a:cs typeface="Times New Roman" panose="02020603050405020304" pitchFamily="18" charset="0"/>
              </a:rPr>
              <a:t>nhỏ</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đang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89B1A511-10B8-439D-868B-31A88EDC5331}"/>
              </a:ext>
            </a:extLst>
          </p:cNvPr>
          <p:cNvSpPr txBox="1"/>
          <p:nvPr/>
        </p:nvSpPr>
        <p:spPr>
          <a:xfrm>
            <a:off x="2838515" y="5901050"/>
            <a:ext cx="7043737" cy="658642"/>
          </a:xfrm>
          <a:prstGeom prst="rect">
            <a:avLst/>
          </a:prstGeom>
          <a:noFill/>
        </p:spPr>
        <p:txBody>
          <a:bodyPr wrap="square">
            <a:spAutoFit/>
          </a:bodyPr>
          <a:lstStyle/>
          <a:p>
            <a:pPr algn="just">
              <a:lnSpc>
                <a:spcPct val="115000"/>
              </a:lnSpc>
              <a:spcAft>
                <a:spcPts val="800"/>
              </a:spcAft>
            </a:pPr>
            <a:r>
              <a:rPr lang="en-US" sz="3200" dirty="0">
                <a:solidFill>
                  <a:srgbClr val="FF0000"/>
                </a:solidFill>
                <a:latin typeface="Times New Roman" panose="02020603050405020304" pitchFamily="18" charset="0"/>
                <a:cs typeface="Times New Roman" panose="02020603050405020304" pitchFamily="18" charset="0"/>
              </a:rPr>
              <a:t>Hai </a:t>
            </a:r>
            <a:r>
              <a:rPr lang="en-US" sz="3200" dirty="0" err="1">
                <a:solidFill>
                  <a:srgbClr val="FF0000"/>
                </a:solidFill>
                <a:latin typeface="Times New Roman" panose="02020603050405020304" pitchFamily="18" charset="0"/>
                <a:cs typeface="Times New Roman" panose="02020603050405020304" pitchFamily="18" charset="0"/>
              </a:rPr>
              <a:t>bạn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nhỏ</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đang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lấy</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cây</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chọc</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tổ</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smtClean="0">
                <a:solidFill>
                  <a:srgbClr val="FF0000"/>
                </a:solidFill>
                <a:latin typeface="Times New Roman" panose="02020603050405020304" pitchFamily="18" charset="0"/>
                <a:cs typeface="Times New Roman" panose="02020603050405020304" pitchFamily="18" charset="0"/>
              </a:rPr>
              <a:t>chim.</a:t>
            </a:r>
            <a:endPar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A39B5CF8-10F6-42CA-A73C-C3F3729BC428}"/>
              </a:ext>
            </a:extLst>
          </p:cNvPr>
          <p:cNvPicPr>
            <a:picLocks noChangeAspect="1"/>
          </p:cNvPicPr>
          <p:nvPr/>
        </p:nvPicPr>
        <p:blipFill>
          <a:blip r:embed="rId2"/>
          <a:stretch>
            <a:fillRect/>
          </a:stretch>
        </p:blipFill>
        <p:spPr>
          <a:xfrm>
            <a:off x="951549" y="0"/>
            <a:ext cx="10169841" cy="5369570"/>
          </a:xfrm>
          <a:prstGeom prst="rect">
            <a:avLst/>
          </a:prstGeom>
          <a:ln>
            <a:solidFill>
              <a:schemeClr val="tx1"/>
            </a:solidFill>
          </a:ln>
        </p:spPr>
      </p:pic>
    </p:spTree>
    <p:extLst>
      <p:ext uri="{BB962C8B-B14F-4D97-AF65-F5344CB8AC3E}">
        <p14:creationId xmlns:p14="http://schemas.microsoft.com/office/powerpoint/2010/main" val="84868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3" presetClass="exit" presetSubtype="10" fill="hold" grpId="1" nodeType="withEffect">
                                  <p:stCondLst>
                                    <p:cond delay="0"/>
                                  </p:stCondLst>
                                  <p:childTnLst>
                                    <p:animEffect transition="out" filter="blinds(horizontal)">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1DB8363-87F7-4B48-B207-AB11747A0223}"/>
              </a:ext>
            </a:extLst>
          </p:cNvPr>
          <p:cNvSpPr txBox="1"/>
          <p:nvPr/>
        </p:nvSpPr>
        <p:spPr>
          <a:xfrm>
            <a:off x="2926081" y="4729485"/>
            <a:ext cx="6956172" cy="1174920"/>
          </a:xfrm>
          <a:prstGeom prst="rect">
            <a:avLst/>
          </a:prstGeom>
          <a:noFill/>
        </p:spPr>
        <p:txBody>
          <a:bodyPr wrap="square">
            <a:spAutoFit/>
          </a:bodyPr>
          <a:lstStyle/>
          <a:p>
            <a:pPr marL="0" marR="0" algn="just">
              <a:spcBef>
                <a:spcPts val="0"/>
              </a:spcBef>
              <a:spcAft>
                <a:spcPts val="800"/>
              </a:spcAft>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8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latin typeface="Times New Roman" panose="02020603050405020304" pitchFamily="18" charset="0"/>
                <a:ea typeface="Calibri" panose="020F0502020204030204" pitchFamily="34" charset="0"/>
                <a:cs typeface="Times New Roman" panose="02020603050405020304" pitchFamily="18" charset="0"/>
              </a:rPr>
              <a:t>Chiếc</a:t>
            </a:r>
            <a:r>
              <a:rPr lang="en-US" sz="3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latin typeface="Times New Roman" panose="02020603050405020304" pitchFamily="18" charset="0"/>
                <a:ea typeface="Calibri" panose="020F0502020204030204" pitchFamily="34" charset="0"/>
                <a:cs typeface="Times New Roman" panose="02020603050405020304" pitchFamily="18" charset="0"/>
              </a:rPr>
              <a:t>xe</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đang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89B1A511-10B8-439D-868B-31A88EDC5331}"/>
              </a:ext>
            </a:extLst>
          </p:cNvPr>
          <p:cNvSpPr txBox="1"/>
          <p:nvPr/>
        </p:nvSpPr>
        <p:spPr>
          <a:xfrm>
            <a:off x="2838515" y="5953301"/>
            <a:ext cx="7043737" cy="658642"/>
          </a:xfrm>
          <a:prstGeom prst="rect">
            <a:avLst/>
          </a:prstGeom>
          <a:noFill/>
        </p:spPr>
        <p:txBody>
          <a:bodyPr wrap="square">
            <a:spAutoFit/>
          </a:bodyPr>
          <a:lstStyle/>
          <a:p>
            <a:pPr algn="just">
              <a:lnSpc>
                <a:spcPct val="115000"/>
              </a:lnSpc>
              <a:spcAft>
                <a:spcPts val="800"/>
              </a:spcAft>
            </a:pPr>
            <a:r>
              <a:rPr lang="en-US" sz="3200" dirty="0">
                <a:solidFill>
                  <a:srgbClr val="FF0000"/>
                </a:solidFill>
                <a:latin typeface="Times New Roman" panose="02020603050405020304" pitchFamily="18" charset="0"/>
                <a:cs typeface="Times New Roman" panose="02020603050405020304" pitchFamily="18" charset="0"/>
              </a:rPr>
              <a:t>Xe </a:t>
            </a:r>
            <a:r>
              <a:rPr lang="en-US" sz="3200" dirty="0" err="1">
                <a:solidFill>
                  <a:srgbClr val="FF0000"/>
                </a:solidFill>
                <a:latin typeface="Times New Roman" panose="02020603050405020304" pitchFamily="18" charset="0"/>
                <a:cs typeface="Times New Roman" panose="02020603050405020304" pitchFamily="18" charset="0"/>
              </a:rPr>
              <a:t>rác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đổ</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rác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xuống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sông</a:t>
            </a:r>
            <a:r>
              <a:rPr lang="en-US" sz="3200" smtClean="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ngòi</a:t>
            </a:r>
            <a:r>
              <a:rPr lang="en-US" sz="3200" dirty="0">
                <a:solidFill>
                  <a:srgbClr val="FF0000"/>
                </a:solidFill>
                <a:latin typeface="Times New Roman" panose="02020603050405020304" pitchFamily="18" charset="0"/>
                <a:cs typeface="Times New Roman" panose="02020603050405020304" pitchFamily="18" charset="0"/>
              </a:rPr>
              <a:t>.</a:t>
            </a:r>
            <a:endPar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0933C70C-A1DB-4FBE-B5C2-B2CD74BFC4A1}"/>
              </a:ext>
            </a:extLst>
          </p:cNvPr>
          <p:cNvPicPr>
            <a:picLocks noChangeAspect="1"/>
          </p:cNvPicPr>
          <p:nvPr/>
        </p:nvPicPr>
        <p:blipFill>
          <a:blip r:embed="rId2"/>
          <a:stretch>
            <a:fillRect/>
          </a:stretch>
        </p:blipFill>
        <p:spPr>
          <a:xfrm>
            <a:off x="1833723" y="0"/>
            <a:ext cx="9212371" cy="5369570"/>
          </a:xfrm>
          <a:prstGeom prst="rect">
            <a:avLst/>
          </a:prstGeom>
          <a:ln>
            <a:solidFill>
              <a:schemeClr val="tx1"/>
            </a:solidFill>
          </a:ln>
        </p:spPr>
      </p:pic>
    </p:spTree>
    <p:extLst>
      <p:ext uri="{BB962C8B-B14F-4D97-AF65-F5344CB8AC3E}">
        <p14:creationId xmlns:p14="http://schemas.microsoft.com/office/powerpoint/2010/main" val="2965841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3" presetClass="exit" presetSubtype="10" fill="hold" grpId="1" nodeType="withEffect">
                                  <p:stCondLst>
                                    <p:cond delay="0"/>
                                  </p:stCondLst>
                                  <p:childTnLst>
                                    <p:animEffect transition="out" filter="blinds(horizontal)">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1DB8363-87F7-4B48-B207-AB11747A0223}"/>
              </a:ext>
            </a:extLst>
          </p:cNvPr>
          <p:cNvSpPr txBox="1"/>
          <p:nvPr/>
        </p:nvSpPr>
        <p:spPr>
          <a:xfrm>
            <a:off x="2969007" y="4611927"/>
            <a:ext cx="6913245" cy="1179810"/>
          </a:xfrm>
          <a:prstGeom prst="rect">
            <a:avLst/>
          </a:prstGeom>
          <a:noFill/>
        </p:spPr>
        <p:txBody>
          <a:bodyPr wrap="square">
            <a:spAutoFit/>
          </a:bodyPr>
          <a:lstStyle/>
          <a:p>
            <a:pPr marL="0" marR="0" algn="just">
              <a:spcBef>
                <a:spcPts val="0"/>
              </a:spcBef>
              <a:spcAft>
                <a:spcPts val="800"/>
              </a:spcAft>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8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smtClean="0">
                <a:latin typeface="Times New Roman" panose="02020603050405020304" pitchFamily="18" charset="0"/>
                <a:ea typeface="Calibri" panose="020F0502020204030204" pitchFamily="34" charset="0"/>
                <a:cs typeface="Times New Roman" panose="02020603050405020304" pitchFamily="18" charset="0"/>
              </a:rPr>
              <a:t>Các bạn</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tranh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đang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89B1A511-10B8-439D-868B-31A88EDC5331}"/>
              </a:ext>
            </a:extLst>
          </p:cNvPr>
          <p:cNvSpPr txBox="1"/>
          <p:nvPr/>
        </p:nvSpPr>
        <p:spPr>
          <a:xfrm>
            <a:off x="2838515" y="5822672"/>
            <a:ext cx="7494205" cy="584775"/>
          </a:xfrm>
          <a:prstGeom prst="rect">
            <a:avLst/>
          </a:prstGeom>
          <a:noFill/>
        </p:spPr>
        <p:txBody>
          <a:bodyPr wrap="square">
            <a:spAutoFit/>
          </a:bodyPr>
          <a:lstStyle/>
          <a:p>
            <a:r>
              <a:rPr lang="en-US" sz="3200" dirty="0" err="1">
                <a:solidFill>
                  <a:srgbClr val="FF0000"/>
                </a:solidFill>
                <a:latin typeface="Times New Roman" panose="02020603050405020304" pitchFamily="18" charset="0"/>
                <a:cs typeface="Times New Roman" panose="02020603050405020304" pitchFamily="18" charset="0"/>
              </a:rPr>
              <a:t>Các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bạn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nhỏ</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đang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nhặt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rác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trên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bãi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biển</a:t>
            </a:r>
            <a:r>
              <a:rPr lang="en-US" sz="3200" dirty="0">
                <a:solidFill>
                  <a:srgbClr val="FF0000"/>
                </a:solidFill>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DA66D4A5-085D-4E5F-A579-129CCEFB6E5F}"/>
              </a:ext>
            </a:extLst>
          </p:cNvPr>
          <p:cNvPicPr>
            <a:picLocks noChangeAspect="1"/>
          </p:cNvPicPr>
          <p:nvPr/>
        </p:nvPicPr>
        <p:blipFill>
          <a:blip r:embed="rId2"/>
          <a:stretch>
            <a:fillRect/>
          </a:stretch>
        </p:blipFill>
        <p:spPr>
          <a:xfrm>
            <a:off x="1710690" y="0"/>
            <a:ext cx="8850630" cy="5303200"/>
          </a:xfrm>
          <a:prstGeom prst="rect">
            <a:avLst/>
          </a:prstGeom>
          <a:ln>
            <a:solidFill>
              <a:schemeClr val="tx1"/>
            </a:solidFill>
          </a:ln>
        </p:spPr>
      </p:pic>
    </p:spTree>
    <p:extLst>
      <p:ext uri="{BB962C8B-B14F-4D97-AF65-F5344CB8AC3E}">
        <p14:creationId xmlns:p14="http://schemas.microsoft.com/office/powerpoint/2010/main" val="2729060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3" presetClass="exit" presetSubtype="10" fill="hold" grpId="1" nodeType="withEffect">
                                  <p:stCondLst>
                                    <p:cond delay="0"/>
                                  </p:stCondLst>
                                  <p:childTnLst>
                                    <p:animEffect transition="out" filter="blinds(horizontal)">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1093</TotalTime>
  <Words>178</Words>
  <Application>Microsoft Office PowerPoint</Application>
  <PresentationFormat>Widescreen</PresentationFormat>
  <Paragraphs>22</Paragraphs>
  <Slides>14</Slides>
  <Notes>0</Notes>
  <HiddenSlides>0</HiddenSlides>
  <MMClips>3</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14</vt:i4>
      </vt:variant>
    </vt:vector>
  </HeadingPairs>
  <TitlesOfParts>
    <vt:vector size="24" baseType="lpstr">
      <vt:lpstr>Arial</vt:lpstr>
      <vt:lpstr>Arial-Rounded</vt:lpstr>
      <vt:lpstr>Arial-SGK-TV</vt:lpstr>
      <vt:lpstr>Averta Std CY Bold</vt:lpstr>
      <vt:lpstr>Calibri</vt:lpstr>
      <vt:lpstr>Calibri Light</vt:lpstr>
      <vt:lpstr>Quicksand Medium</vt:lpstr>
      <vt:lpstr>Times New Roman</vt:lpstr>
      <vt:lpstr>Office Theme</vt:lpstr>
      <vt:lpstr>Hoạt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Em đã làm gì để góp phần giữ gìn môi trường sạch đẹp?</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NHÍM NÂU KẾT BẠN Trong khu rừng nọ, có chú nhím nâu hiền lành, nhút nhát. Một buổi sáng, chú đang kiếm quả cây thì thấy nhím trắng chạy tới. Nhím trắng vồn vã: “Chào bạn! Rất vui được gặp bạn!”. Nhím nâu lúng túng, nói lí nhí: “ Chào bạn!”, rồi nấp vào bụi cây. Chú cuộn tròn người lại mà vẫn sợ hãi. Mùa đông đến, nhím nâu đi tìm nơi để trú ngụ. Bất chợt, mưa kéo đến. Nhím nâu vội bước vào cái hang nhỏ. Thì ra là nhà nhím trắng. Nhím nâu run run: “ Xin lỗi, tôi không biết đây là nhà của bạn.”. Nhím trắng tươi cười: “ Đừng ngại! Gặp lại bạn, tôi rất vui.</dc:title>
  <dc:creator>Admin</dc:creator>
  <cp:lastModifiedBy>KNC</cp:lastModifiedBy>
  <cp:revision>105</cp:revision>
  <dcterms:created xsi:type="dcterms:W3CDTF">2021-05-10T11:43:51Z</dcterms:created>
  <dcterms:modified xsi:type="dcterms:W3CDTF">2026-03-16T08:34:10Z</dcterms:modified>
</cp:coreProperties>
</file>