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0" r:id="rId3"/>
    <p:sldMasterId id="2147483724" r:id="rId4"/>
    <p:sldMasterId id="2147483748" r:id="rId5"/>
    <p:sldMasterId id="2147483760" r:id="rId6"/>
  </p:sldMasterIdLst>
  <p:notesMasterIdLst>
    <p:notesMasterId r:id="rId37"/>
  </p:notesMasterIdLst>
  <p:sldIdLst>
    <p:sldId id="573" r:id="rId7"/>
    <p:sldId id="509" r:id="rId8"/>
    <p:sldId id="574" r:id="rId9"/>
    <p:sldId id="575" r:id="rId10"/>
    <p:sldId id="474" r:id="rId11"/>
    <p:sldId id="530" r:id="rId12"/>
    <p:sldId id="531" r:id="rId13"/>
    <p:sldId id="532" r:id="rId14"/>
    <p:sldId id="533" r:id="rId15"/>
    <p:sldId id="535" r:id="rId16"/>
    <p:sldId id="537" r:id="rId17"/>
    <p:sldId id="539" r:id="rId18"/>
    <p:sldId id="541" r:id="rId19"/>
    <p:sldId id="545" r:id="rId20"/>
    <p:sldId id="544" r:id="rId21"/>
    <p:sldId id="547" r:id="rId22"/>
    <p:sldId id="549" r:id="rId23"/>
    <p:sldId id="551" r:id="rId24"/>
    <p:sldId id="552" r:id="rId25"/>
    <p:sldId id="555" r:id="rId26"/>
    <p:sldId id="556" r:id="rId27"/>
    <p:sldId id="561" r:id="rId28"/>
    <p:sldId id="562" r:id="rId29"/>
    <p:sldId id="559" r:id="rId30"/>
    <p:sldId id="564" r:id="rId31"/>
    <p:sldId id="566" r:id="rId32"/>
    <p:sldId id="568" r:id="rId33"/>
    <p:sldId id="480" r:id="rId34"/>
    <p:sldId id="515" r:id="rId35"/>
    <p:sldId id="57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2" d="100"/>
          <a:sy n="62" d="100"/>
        </p:scale>
        <p:origin x="-79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43B0E-F8D4-44C0-AC1A-EB294E934F5E}"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4ECD0-D379-44A2-9EDB-F6028B8A4804}" type="slidenum">
              <a:rPr lang="en-US" smtClean="0"/>
              <a:t>‹#›</a:t>
            </a:fld>
            <a:endParaRPr lang="en-US"/>
          </a:p>
        </p:txBody>
      </p:sp>
    </p:spTree>
    <p:extLst>
      <p:ext uri="{BB962C8B-B14F-4D97-AF65-F5344CB8AC3E}">
        <p14:creationId xmlns:p14="http://schemas.microsoft.com/office/powerpoint/2010/main" val="401642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Vì</a:t>
            </a:r>
            <a:r>
              <a:rPr lang="en-US" baseline="0" smtClean="0"/>
              <a:t> đây là bài luyện tập nên phần củng cố thầy cô linh động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30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6E1EAC-CC18-49E2-8C44-91C83627E89C}" type="slidenum">
              <a:rPr lang="en-US" smtClean="0"/>
              <a:t>3</a:t>
            </a:fld>
            <a:endParaRPr lang="en-US"/>
          </a:p>
        </p:txBody>
      </p:sp>
    </p:spTree>
    <p:extLst>
      <p:ext uri="{BB962C8B-B14F-4D97-AF65-F5344CB8AC3E}">
        <p14:creationId xmlns:p14="http://schemas.microsoft.com/office/powerpoint/2010/main" val="674934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907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31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158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938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67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8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64203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52856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068220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947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9/14/2022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542095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9/14/2022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547465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9/14/2022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055891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9/14/2022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335019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9/14/2022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384452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9/14/2022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3418429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9/14/2022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40188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873858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9/14/2022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705285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9/14/2022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627417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9/14/2022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342688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9/14/2022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801436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546358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105033958"/>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553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75310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6786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776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884485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810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597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65439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15934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6812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31793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60540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39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9524187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32325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89459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5868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8D76984-4F2E-44DB-AE65-F110C01BAF86}"/>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5" name="Footer Placeholder 4">
            <a:extLst>
              <a:ext uri="{FF2B5EF4-FFF2-40B4-BE49-F238E27FC236}">
                <a16:creationId xmlns:a16="http://schemas.microsoft.com/office/drawing/2014/main" xmlns=""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7473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155901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6016FDD-CC86-45E4-9B29-0D54A74E063C}"/>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5" name="Footer Placeholder 4">
            <a:extLst>
              <a:ext uri="{FF2B5EF4-FFF2-40B4-BE49-F238E27FC236}">
                <a16:creationId xmlns:a16="http://schemas.microsoft.com/office/drawing/2014/main" xmlns=""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58051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5710AFC-A5C4-45D4-86BF-E28313E441CA}"/>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6" name="Footer Placeholder 5">
            <a:extLst>
              <a:ext uri="{FF2B5EF4-FFF2-40B4-BE49-F238E27FC236}">
                <a16:creationId xmlns:a16="http://schemas.microsoft.com/office/drawing/2014/main" xmlns=""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061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CE7172-008F-4F5E-AFD2-7FE711B6B250}"/>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8" name="Footer Placeholder 7">
            <a:extLst>
              <a:ext uri="{FF2B5EF4-FFF2-40B4-BE49-F238E27FC236}">
                <a16:creationId xmlns:a16="http://schemas.microsoft.com/office/drawing/2014/main" xmlns=""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07028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E3A139D-4D14-443C-AA0D-F8D0D2795980}"/>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4" name="Footer Placeholder 3">
            <a:extLst>
              <a:ext uri="{FF2B5EF4-FFF2-40B4-BE49-F238E27FC236}">
                <a16:creationId xmlns:a16="http://schemas.microsoft.com/office/drawing/2014/main" xmlns=""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5082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98576D-6B04-47E5-AF1E-70795EB29936}"/>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3" name="Footer Placeholder 2">
            <a:extLst>
              <a:ext uri="{FF2B5EF4-FFF2-40B4-BE49-F238E27FC236}">
                <a16:creationId xmlns:a16="http://schemas.microsoft.com/office/drawing/2014/main" xmlns=""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71945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00FB981-7A00-4033-B381-BF7280907471}"/>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6" name="Footer Placeholder 5">
            <a:extLst>
              <a:ext uri="{FF2B5EF4-FFF2-40B4-BE49-F238E27FC236}">
                <a16:creationId xmlns:a16="http://schemas.microsoft.com/office/drawing/2014/main" xmlns=""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444218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DF54321-FD72-4D7E-B5B4-611EF0E6C0AD}"/>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6" name="Footer Placeholder 5">
            <a:extLst>
              <a:ext uri="{FF2B5EF4-FFF2-40B4-BE49-F238E27FC236}">
                <a16:creationId xmlns:a16="http://schemas.microsoft.com/office/drawing/2014/main" xmlns=""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1076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503787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410A4C-DAFF-49CA-814F-A5C4A59E971C}"/>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5" name="Footer Placeholder 4">
            <a:extLst>
              <a:ext uri="{FF2B5EF4-FFF2-40B4-BE49-F238E27FC236}">
                <a16:creationId xmlns:a16="http://schemas.microsoft.com/office/drawing/2014/main" xmlns=""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347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67E96D-5EAB-4E3D-BB15-E777D2FADA94}"/>
              </a:ext>
            </a:extLst>
          </p:cNvPr>
          <p:cNvSpPr>
            <a:spLocks noGrp="1"/>
          </p:cNvSpPr>
          <p:nvPr>
            <p:ph type="dt" sz="half" idx="10"/>
          </p:nvPr>
        </p:nvSpPr>
        <p:spPr/>
        <p:txBody>
          <a:bodyPr/>
          <a:lstStyle/>
          <a:p>
            <a:fld id="{A3C39D9B-1707-4BC2-A8DF-A9A95A2D1DDF}" type="datetimeFigureOut">
              <a:rPr lang="en-US" smtClean="0"/>
              <a:t>9/14/2022</a:t>
            </a:fld>
            <a:endParaRPr lang="en-US"/>
          </a:p>
        </p:txBody>
      </p:sp>
      <p:sp>
        <p:nvSpPr>
          <p:cNvPr id="5" name="Footer Placeholder 4">
            <a:extLst>
              <a:ext uri="{FF2B5EF4-FFF2-40B4-BE49-F238E27FC236}">
                <a16:creationId xmlns:a16="http://schemas.microsoft.com/office/drawing/2014/main" xmlns=""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24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5856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4948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19450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34739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10714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2138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92824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71709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953555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760649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14962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47228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048442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753801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5966596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0455813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498196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1518998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92328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7500886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21355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147414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746775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89600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76302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242499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6.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192788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9/14/2022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984757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4053027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85" r:id="rId14"/>
    <p:sldLayoutId id="214748378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9/14/2022</a:t>
            </a:fld>
            <a:endParaRPr lang="en-US"/>
          </a:p>
        </p:txBody>
      </p:sp>
      <p:sp>
        <p:nvSpPr>
          <p:cNvPr id="5" name="Footer Placeholder 4">
            <a:extLst>
              <a:ext uri="{FF2B5EF4-FFF2-40B4-BE49-F238E27FC236}">
                <a16:creationId xmlns:a16="http://schemas.microsoft.com/office/drawing/2014/main" xmlns=""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xmlns=""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06815503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3174927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9/14/2022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19480432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7.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2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5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249BC14-F1C4-4295-BEC7-7F47C3886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D500A281-74B2-40ED-953B-2706DC483A72}"/>
              </a:ext>
            </a:extLst>
          </p:cNvPr>
          <p:cNvSpPr txBox="1"/>
          <p:nvPr/>
        </p:nvSpPr>
        <p:spPr>
          <a:xfrm>
            <a:off x="2794715" y="1935332"/>
            <a:ext cx="671326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Đọc </a:t>
            </a:r>
          </a:p>
          <a:p>
            <a:pPr algn="ctr">
              <a:defRPr/>
            </a:pPr>
            <a:r>
              <a:rPr lang="en-US" sz="3600" b="1">
                <a:ln w="12700">
                  <a:solidFill>
                    <a:schemeClr val="accent1"/>
                  </a:solidFill>
                  <a:prstDash val="solid"/>
                </a:ln>
                <a:solidFill>
                  <a:schemeClr val="bg1"/>
                </a:solidFill>
                <a:effectLst>
                  <a:outerShdw dist="38100" dir="2640000" algn="bl" rotWithShape="0">
                    <a:schemeClr val="accent1"/>
                  </a:outerShdw>
                </a:effectLst>
                <a:latin typeface="Times New Roman" panose="02020603050405020304" pitchFamily="18" charset="0"/>
                <a:ea typeface="Arial-Rounded" panose="020B0500000000000000" pitchFamily="34" charset="0"/>
                <a:cs typeface="Times New Roman" panose="02020603050405020304" pitchFamily="18" charset="0"/>
              </a:rPr>
              <a:t>Làm việc thật là vui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 tiết)</a:t>
            </a:r>
            <a:endParaRPr kumimoji="0" lang="en-US" sz="3600" b="1" i="0"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sng"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2430378" y="1070811"/>
            <a:ext cx="7182853" cy="584775"/>
          </a:xfrm>
          <a:prstGeom prst="rect">
            <a:avLst/>
          </a:prstGeom>
          <a:noFill/>
        </p:spPr>
        <p:txBody>
          <a:bodyPr wrap="square" rtlCol="0">
            <a:spAutoFit/>
          </a:bodyPr>
          <a:lstStyle/>
          <a:p>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Thứ</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tư</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ngày</a:t>
            </a:r>
            <a:r>
              <a:rPr lang="en-US" sz="3200" b="1" dirty="0" smtClean="0">
                <a:solidFill>
                  <a:schemeClr val="bg1"/>
                </a:solidFill>
                <a:latin typeface="Times New Roman" pitchFamily="18" charset="0"/>
                <a:cs typeface="Times New Roman" pitchFamily="18" charset="0"/>
              </a:rPr>
              <a:t> </a:t>
            </a:r>
            <a:r>
              <a:rPr lang="en-US" sz="3200" b="1" dirty="0" smtClean="0">
                <a:solidFill>
                  <a:schemeClr val="bg1"/>
                </a:solidFill>
                <a:latin typeface="Times New Roman" pitchFamily="18" charset="0"/>
                <a:cs typeface="Times New Roman" pitchFamily="18" charset="0"/>
              </a:rPr>
              <a:t>14</a:t>
            </a:r>
            <a:r>
              <a:rPr lang="en-US" sz="3200" b="1" dirty="0" smtClean="0">
                <a:solidFill>
                  <a:schemeClr val="bg1"/>
                </a:solidFill>
                <a:latin typeface="Times New Roman" pitchFamily="18" charset="0"/>
                <a:cs typeface="Times New Roman" pitchFamily="18" charset="0"/>
              </a:rPr>
              <a:t> </a:t>
            </a:r>
            <a:r>
              <a:rPr lang="en-US" sz="3200" b="1" dirty="0" err="1" smtClean="0">
                <a:solidFill>
                  <a:schemeClr val="bg1"/>
                </a:solidFill>
                <a:latin typeface="Times New Roman" pitchFamily="18" charset="0"/>
                <a:cs typeface="Times New Roman" pitchFamily="18" charset="0"/>
              </a:rPr>
              <a:t>tháng</a:t>
            </a:r>
            <a:r>
              <a:rPr lang="en-US" sz="3200" b="1" dirty="0" smtClean="0">
                <a:solidFill>
                  <a:schemeClr val="bg1"/>
                </a:solidFill>
                <a:latin typeface="Times New Roman" pitchFamily="18" charset="0"/>
                <a:cs typeface="Times New Roman" pitchFamily="18" charset="0"/>
              </a:rPr>
              <a:t> 09 </a:t>
            </a:r>
            <a:r>
              <a:rPr lang="en-US" sz="3200" b="1" dirty="0" err="1" smtClean="0">
                <a:solidFill>
                  <a:schemeClr val="bg1"/>
                </a:solidFill>
                <a:latin typeface="Times New Roman" pitchFamily="18" charset="0"/>
                <a:cs typeface="Times New Roman" pitchFamily="18" charset="0"/>
              </a:rPr>
              <a:t>năm</a:t>
            </a:r>
            <a:r>
              <a:rPr lang="en-US" sz="3200" b="1" smtClean="0">
                <a:solidFill>
                  <a:schemeClr val="bg1"/>
                </a:solidFill>
                <a:latin typeface="Times New Roman" pitchFamily="18" charset="0"/>
                <a:cs typeface="Times New Roman" pitchFamily="18" charset="0"/>
              </a:rPr>
              <a:t> </a:t>
            </a:r>
            <a:r>
              <a:rPr lang="en-US" sz="3200" b="1" smtClean="0">
                <a:solidFill>
                  <a:schemeClr val="bg1"/>
                </a:solidFill>
                <a:latin typeface="Times New Roman" pitchFamily="18" charset="0"/>
                <a:cs typeface="Times New Roman" pitchFamily="18" charset="0"/>
              </a:rPr>
              <a:t>2022</a:t>
            </a:r>
            <a:endParaRPr lang="vi-VN"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41716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688471" y="1376218"/>
            <a:ext cx="5574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Times New Roman" panose="02020603050405020304" pitchFamily="18" charset="0"/>
                <a:cs typeface="Times New Roman" panose="02020603050405020304" pitchFamily="18" charset="0"/>
              </a:rPr>
              <a:t>LUYỆN ĐỌC TỪ NGỮ KHÓ</a:t>
            </a:r>
          </a:p>
        </p:txBody>
      </p:sp>
      <p:sp>
        <p:nvSpPr>
          <p:cNvPr id="5" name="Text Box 57"/>
          <p:cNvSpPr txBox="1">
            <a:spLocks noChangeArrowheads="1"/>
          </p:cNvSpPr>
          <p:nvPr/>
        </p:nvSpPr>
        <p:spPr bwMode="auto">
          <a:xfrm>
            <a:off x="688471" y="2277769"/>
            <a:ext cx="1023909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400" dirty="0" err="1" smtClean="0">
                <a:solidFill>
                  <a:srgbClr val="0000FF"/>
                </a:solidFill>
                <a:latin typeface="Times New Roman" panose="02020603050405020304" pitchFamily="18" charset="0"/>
                <a:cs typeface="Times New Roman" panose="02020603050405020304" pitchFamily="18" charset="0"/>
              </a:rPr>
              <a:t>quanh</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sắp</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sáng</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tích</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tắc</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nở</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hoa</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bận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rộn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luôn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luôn</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lúc</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nào</a:t>
            </a:r>
            <a:r>
              <a:rPr lang="en-US" altLang="en-US" sz="4400" dirty="0" smtClean="0">
                <a:solidFill>
                  <a:srgbClr val="0000FF"/>
                </a:solidFill>
                <a:latin typeface="Times New Roman" panose="02020603050405020304" pitchFamily="18" charset="0"/>
                <a:cs typeface="Times New Roman" panose="02020603050405020304" pitchFamily="18" charset="0"/>
              </a:rPr>
              <a:t> </a:t>
            </a:r>
            <a:endParaRPr lang="en-US" altLang="en-US" sz="4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882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5753521" y="2935501"/>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xmlns="" id="{FE6352D3-D137-4A25-AC2C-1D8F76DA95EC}"/>
              </a:ext>
            </a:extLst>
          </p:cNvPr>
          <p:cNvSpPr txBox="1"/>
          <p:nvPr/>
        </p:nvSpPr>
        <p:spPr>
          <a:xfrm>
            <a:off x="790388" y="2208189"/>
            <a:ext cx="11041391" cy="1323439"/>
          </a:xfrm>
          <a:prstGeom prst="rect">
            <a:avLst/>
          </a:prstGeom>
          <a:noFill/>
        </p:spPr>
        <p:txBody>
          <a:bodyPr wrap="square">
            <a:spAutoFit/>
          </a:bodyPr>
          <a:lstStyle/>
          <a:p>
            <a:pPr algn="just"/>
            <a:r>
              <a:rPr lang="vi-VN" sz="4000" b="0" i="0" dirty="0" smtClean="0">
                <a:effectLst/>
                <a:latin typeface="Times New Roman" panose="02020603050405020304" pitchFamily="18" charset="0"/>
                <a:cs typeface="Times New Roman" panose="02020603050405020304" pitchFamily="18" charset="0"/>
              </a:rPr>
              <a:t>Con </a:t>
            </a:r>
            <a:r>
              <a:rPr lang="vi-VN" sz="4000" b="0" i="0" dirty="0">
                <a:effectLst/>
                <a:latin typeface="Times New Roman" panose="02020603050405020304" pitchFamily="18" charset="0"/>
                <a:cs typeface="Times New Roman" panose="02020603050405020304" pitchFamily="18" charset="0"/>
              </a:rPr>
              <a:t>gà trống gáy vang </a:t>
            </a:r>
            <a:r>
              <a:rPr lang="en-US" sz="4000" b="0" i="0" dirty="0">
                <a:effectLst/>
                <a:latin typeface="Times New Roman" panose="02020603050405020304" pitchFamily="18" charset="0"/>
                <a:cs typeface="Times New Roman" panose="02020603050405020304" pitchFamily="18" charset="0"/>
              </a:rPr>
              <a:t> </a:t>
            </a:r>
            <a:r>
              <a:rPr lang="vi-VN" sz="4000" b="0" i="0" dirty="0">
                <a:effectLst/>
                <a:latin typeface="Times New Roman" panose="02020603050405020304" pitchFamily="18" charset="0"/>
                <a:cs typeface="Times New Roman" panose="02020603050405020304" pitchFamily="18" charset="0"/>
              </a:rPr>
              <a:t>ò … ó … o</a:t>
            </a:r>
            <a:r>
              <a:rPr lang="en-US" sz="4000" dirty="0">
                <a:latin typeface="Times New Roman" panose="02020603050405020304" pitchFamily="18" charset="0"/>
                <a:cs typeface="Times New Roman" panose="02020603050405020304" pitchFamily="18" charset="0"/>
              </a:rPr>
              <a:t> </a:t>
            </a:r>
            <a:r>
              <a:rPr lang="en-US" sz="4000" b="0" i="0" dirty="0">
                <a:effectLst/>
                <a:latin typeface="Times New Roman" panose="02020603050405020304" pitchFamily="18" charset="0"/>
                <a:cs typeface="Times New Roman" panose="02020603050405020304" pitchFamily="18" charset="0"/>
              </a:rPr>
              <a:t>…</a:t>
            </a:r>
            <a:r>
              <a:rPr lang="vi-VN" sz="4000" b="0" i="0" dirty="0">
                <a:effectLst/>
                <a:latin typeface="Times New Roman" panose="02020603050405020304" pitchFamily="18" charset="0"/>
                <a:cs typeface="Times New Roman" panose="02020603050405020304" pitchFamily="18" charset="0"/>
              </a:rPr>
              <a:t>, báo cho mọi người biết trời sắp sáng, mau mau thức dậy.</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EECC3F02-17CF-4005-B1A1-1F7B5A8F7255}"/>
              </a:ext>
            </a:extLst>
          </p:cNvPr>
          <p:cNvSpPr txBox="1"/>
          <p:nvPr/>
        </p:nvSpPr>
        <p:spPr>
          <a:xfrm>
            <a:off x="676099" y="4277200"/>
            <a:ext cx="11269971" cy="1323439"/>
          </a:xfrm>
          <a:prstGeom prst="rect">
            <a:avLst/>
          </a:prstGeom>
          <a:noFill/>
        </p:spPr>
        <p:txBody>
          <a:bodyPr wrap="square">
            <a:spAutoFit/>
          </a:bodyPr>
          <a:lstStyle/>
          <a:p>
            <a:r>
              <a:rPr lang="en-US" sz="4000" b="0" i="0" dirty="0">
                <a:effectLst/>
                <a:latin typeface="Times New Roman" panose="02020603050405020304" pitchFamily="18" charset="0"/>
                <a:cs typeface="Times New Roman" panose="02020603050405020304" pitchFamily="18" charset="0"/>
              </a:rPr>
              <a:t> </a:t>
            </a:r>
            <a:r>
              <a:rPr lang="vi-VN" sz="4000" b="0" i="0" dirty="0">
                <a:effectLst/>
                <a:latin typeface="Times New Roman" panose="02020603050405020304" pitchFamily="18" charset="0"/>
                <a:cs typeface="Times New Roman" panose="02020603050405020304" pitchFamily="18" charset="0"/>
              </a:rPr>
              <a:t>Cành đào nở hoa cho sắc xuân thêm rực rỡ, ngày xuân thêm tưng bừng.</a:t>
            </a:r>
            <a:endParaRPr lang="en-US" sz="4000" dirty="0">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5296502" y="4905613"/>
            <a:ext cx="207818" cy="637096"/>
            <a:chOff x="4245506" y="4128868"/>
            <a:chExt cx="174094" cy="457200"/>
          </a:xfrm>
        </p:grpSpPr>
        <p:cxnSp>
          <p:nvCxnSpPr>
            <p:cNvPr id="15" name="Straight Connector 14">
              <a:extLst>
                <a:ext uri="{FF2B5EF4-FFF2-40B4-BE49-F238E27FC236}">
                  <a16:creationId xmlns:a16="http://schemas.microsoft.com/office/drawing/2014/main" xmlns="" id="{0383F498-517B-42F5-9FAC-B886F9D001AD}"/>
                </a:ext>
              </a:extLst>
            </p:cNvPr>
            <p:cNvCxnSpPr>
              <a:cxnSpLocks/>
            </p:cNvCxnSpPr>
            <p:nvPr/>
          </p:nvCxnSpPr>
          <p:spPr>
            <a:xfrm flipH="1">
              <a:off x="4245506"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2C4E9B62-568E-4513-AF81-BAB2624B74B9}"/>
                </a:ext>
              </a:extLst>
            </p:cNvPr>
            <p:cNvCxnSpPr>
              <a:cxnSpLocks/>
            </p:cNvCxnSpPr>
            <p:nvPr/>
          </p:nvCxnSpPr>
          <p:spPr>
            <a:xfrm flipH="1">
              <a:off x="4343400"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9" name="Text Box 50">
            <a:extLst>
              <a:ext uri="{FF2B5EF4-FFF2-40B4-BE49-F238E27FC236}">
                <a16:creationId xmlns:a16="http://schemas.microsoft.com/office/drawing/2014/main" xmlns="" id="{D16A35E8-9005-423A-BE5D-189943CE9D97}"/>
              </a:ext>
            </a:extLst>
          </p:cNvPr>
          <p:cNvSpPr txBox="1">
            <a:spLocks noChangeArrowheads="1"/>
          </p:cNvSpPr>
          <p:nvPr/>
        </p:nvSpPr>
        <p:spPr bwMode="auto">
          <a:xfrm>
            <a:off x="620889" y="1130134"/>
            <a:ext cx="47852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a:latin typeface="Times New Roman" panose="02020603050405020304" pitchFamily="18" charset="0"/>
                <a:cs typeface="Times New Roman" panose="02020603050405020304" pitchFamily="18" charset="0"/>
              </a:rPr>
              <a:t>- LUYỆN ĐỌC CÂU</a:t>
            </a:r>
          </a:p>
        </p:txBody>
      </p:sp>
      <p:cxnSp>
        <p:nvCxnSpPr>
          <p:cNvPr id="34" name="Straight Connector 33"/>
          <p:cNvCxnSpPr/>
          <p:nvPr/>
        </p:nvCxnSpPr>
        <p:spPr>
          <a:xfrm flipH="1">
            <a:off x="2930889" y="2880638"/>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H="1">
            <a:off x="5636363" y="2262330"/>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grpSp>
        <p:nvGrpSpPr>
          <p:cNvPr id="36" name="Group 35"/>
          <p:cNvGrpSpPr/>
          <p:nvPr/>
        </p:nvGrpSpPr>
        <p:grpSpPr>
          <a:xfrm>
            <a:off x="9742491" y="2850399"/>
            <a:ext cx="207818" cy="637096"/>
            <a:chOff x="4245506" y="4128868"/>
            <a:chExt cx="174094" cy="457200"/>
          </a:xfrm>
        </p:grpSpPr>
        <p:cxnSp>
          <p:nvCxnSpPr>
            <p:cNvPr id="37" name="Straight Connector 36">
              <a:extLst>
                <a:ext uri="{FF2B5EF4-FFF2-40B4-BE49-F238E27FC236}">
                  <a16:creationId xmlns:a16="http://schemas.microsoft.com/office/drawing/2014/main" xmlns="" id="{0383F498-517B-42F5-9FAC-B886F9D001AD}"/>
                </a:ext>
              </a:extLst>
            </p:cNvPr>
            <p:cNvCxnSpPr>
              <a:cxnSpLocks/>
            </p:cNvCxnSpPr>
            <p:nvPr/>
          </p:nvCxnSpPr>
          <p:spPr>
            <a:xfrm flipH="1">
              <a:off x="4245506"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xmlns="" id="{2C4E9B62-568E-4513-AF81-BAB2624B74B9}"/>
                </a:ext>
              </a:extLst>
            </p:cNvPr>
            <p:cNvCxnSpPr>
              <a:cxnSpLocks/>
            </p:cNvCxnSpPr>
            <p:nvPr/>
          </p:nvCxnSpPr>
          <p:spPr>
            <a:xfrm flipH="1">
              <a:off x="4343400" y="4128868"/>
              <a:ext cx="76200" cy="45720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flipH="1">
            <a:off x="4325590" y="4277200"/>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p:cNvCxnSpPr/>
          <p:nvPr/>
        </p:nvCxnSpPr>
        <p:spPr>
          <a:xfrm flipH="1">
            <a:off x="9631715" y="4332062"/>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p:cNvCxnSpPr/>
          <p:nvPr/>
        </p:nvCxnSpPr>
        <p:spPr>
          <a:xfrm flipH="1">
            <a:off x="9058435" y="2273781"/>
            <a:ext cx="165284" cy="606857"/>
          </a:xfrm>
          <a:prstGeom prst="line">
            <a:avLst/>
          </a:prstGeom>
          <a:ln w="28575">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8139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arn(inVertical)">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8570" y="269738"/>
            <a:ext cx="2743200"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Từ</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ngữ</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7" name="TextBox 6"/>
          <p:cNvSpPr txBox="1"/>
          <p:nvPr/>
        </p:nvSpPr>
        <p:spPr>
          <a:xfrm>
            <a:off x="34120" y="921623"/>
            <a:ext cx="2743200" cy="523220"/>
          </a:xfrm>
          <a:prstGeom prst="rect">
            <a:avLst/>
          </a:prstGeom>
          <a:noFill/>
        </p:spPr>
        <p:txBody>
          <a:bodyPr wrap="square" rtlCol="0">
            <a:spAutoFit/>
          </a:bodyPr>
          <a:lstStyle/>
          <a:p>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Sắc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xuân</a:t>
            </a:r>
            <a:r>
              <a:rPr lang="en-US" sz="2800" i="1" dirty="0">
                <a:latin typeface="Times New Roman" pitchFamily="18" charset="0"/>
                <a:cs typeface="Times New Roman" pitchFamily="18" charset="0"/>
              </a:rPr>
              <a:t>: </a:t>
            </a:r>
          </a:p>
        </p:txBody>
      </p:sp>
      <p:sp>
        <p:nvSpPr>
          <p:cNvPr id="8" name="TextBox 7"/>
          <p:cNvSpPr txBox="1"/>
          <p:nvPr/>
        </p:nvSpPr>
        <p:spPr>
          <a:xfrm>
            <a:off x="1834785" y="949759"/>
            <a:ext cx="5486401"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xuân</a:t>
            </a:r>
            <a:r>
              <a:rPr lang="en-US" sz="2800" dirty="0">
                <a:latin typeface="Times New Roman" pitchFamily="18" charset="0"/>
                <a:cs typeface="Times New Roman" pitchFamily="18" charset="0"/>
              </a:rPr>
              <a:t>.</a:t>
            </a:r>
          </a:p>
        </p:txBody>
      </p:sp>
      <p:sp>
        <p:nvSpPr>
          <p:cNvPr id="9" name="TextBox 8"/>
          <p:cNvSpPr txBox="1"/>
          <p:nvPr/>
        </p:nvSpPr>
        <p:spPr>
          <a:xfrm>
            <a:off x="74225" y="1559523"/>
            <a:ext cx="2743200" cy="523220"/>
          </a:xfrm>
          <a:prstGeom prst="rect">
            <a:avLst/>
          </a:prstGeom>
          <a:noFill/>
        </p:spPr>
        <p:txBody>
          <a:bodyPr wrap="square" rtlCol="0">
            <a:spAutoFit/>
          </a:bodyPr>
          <a:lstStyle/>
          <a:p>
            <a:r>
              <a:rPr lang="en-US" sz="2800" i="1" dirty="0">
                <a:latin typeface="Times New Roman" pitchFamily="18" charset="0"/>
                <a:cs typeface="Times New Roman" pitchFamily="18" charset="0"/>
              </a:rPr>
              <a:t>- Tu </a:t>
            </a:r>
            <a:r>
              <a:rPr lang="en-US" sz="2800" i="1" dirty="0" err="1">
                <a:latin typeface="Times New Roman" pitchFamily="18" charset="0"/>
                <a:cs typeface="Times New Roman" pitchFamily="18" charset="0"/>
              </a:rPr>
              <a:t>hú</a:t>
            </a:r>
            <a:r>
              <a:rPr lang="en-US" sz="2800" i="1" dirty="0">
                <a:latin typeface="Times New Roman" pitchFamily="18" charset="0"/>
                <a:cs typeface="Times New Roman" pitchFamily="18" charset="0"/>
              </a:rPr>
              <a:t>: </a:t>
            </a:r>
          </a:p>
        </p:txBody>
      </p:sp>
      <p:sp>
        <p:nvSpPr>
          <p:cNvPr id="11" name="TextBox 10"/>
          <p:cNvSpPr txBox="1"/>
          <p:nvPr/>
        </p:nvSpPr>
        <p:spPr>
          <a:xfrm>
            <a:off x="1608809" y="1559524"/>
            <a:ext cx="9910274" cy="954107"/>
          </a:xfrm>
          <a:prstGeom prst="rect">
            <a:avLst/>
          </a:prstGeom>
          <a:noFill/>
        </p:spPr>
        <p:txBody>
          <a:bodyPr wrap="square" rtlCol="0">
            <a:spAutoFit/>
          </a:bodyPr>
          <a:lstStyle/>
          <a:p>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chim</a:t>
            </a:r>
            <a:r>
              <a:rPr lang="en-US" sz="2800" dirty="0">
                <a:latin typeface="Times New Roman" pitchFamily="18" charset="0"/>
                <a:cs typeface="Times New Roman" pitchFamily="18" charset="0"/>
              </a:rPr>
              <a:t> cu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đuôi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tầm</a:t>
            </a:r>
            <a:r>
              <a:rPr lang="en-US" sz="2800" dirty="0">
                <a:latin typeface="Times New Roman" pitchFamily="18" charset="0"/>
                <a:cs typeface="Times New Roman" pitchFamily="18" charset="0"/>
              </a:rPr>
              <a:t> 18 - 20cm,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6, 7, 8).</a:t>
            </a:r>
          </a:p>
        </p:txBody>
      </p:sp>
      <p:sp>
        <p:nvSpPr>
          <p:cNvPr id="12" name="TextBox 11"/>
          <p:cNvSpPr txBox="1"/>
          <p:nvPr/>
        </p:nvSpPr>
        <p:spPr>
          <a:xfrm>
            <a:off x="-47755" y="3243239"/>
            <a:ext cx="2446361" cy="523220"/>
          </a:xfrm>
          <a:prstGeom prst="rect">
            <a:avLst/>
          </a:prstGeom>
          <a:noFill/>
        </p:spPr>
        <p:txBody>
          <a:bodyPr wrap="square" rtlCol="0">
            <a:spAutoFit/>
          </a:bodyPr>
          <a:lstStyle/>
          <a:p>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Tưng</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bừng</a:t>
            </a:r>
            <a:r>
              <a:rPr lang="en-US" sz="2800" b="1" i="1" dirty="0">
                <a:latin typeface="Times New Roman" pitchFamily="18" charset="0"/>
                <a:cs typeface="Times New Roman" pitchFamily="18" charset="0"/>
              </a:rPr>
              <a:t>: </a:t>
            </a:r>
          </a:p>
        </p:txBody>
      </p:sp>
      <p:sp>
        <p:nvSpPr>
          <p:cNvPr id="13" name="TextBox 12"/>
          <p:cNvSpPr txBox="1"/>
          <p:nvPr/>
        </p:nvSpPr>
        <p:spPr>
          <a:xfrm>
            <a:off x="2181575" y="3243239"/>
            <a:ext cx="6519081"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a:t>
            </a:r>
          </a:p>
        </p:txBody>
      </p:sp>
      <p:sp>
        <p:nvSpPr>
          <p:cNvPr id="14" name="TextBox 13"/>
          <p:cNvSpPr txBox="1"/>
          <p:nvPr/>
        </p:nvSpPr>
        <p:spPr>
          <a:xfrm>
            <a:off x="74225" y="2513631"/>
            <a:ext cx="2743200" cy="523220"/>
          </a:xfrm>
          <a:prstGeom prst="rect">
            <a:avLst/>
          </a:prstGeom>
          <a:noFill/>
        </p:spPr>
        <p:txBody>
          <a:bodyPr wrap="square" rtlCol="0">
            <a:spAutoFit/>
          </a:bodyPr>
          <a:lstStyle/>
          <a:p>
            <a:r>
              <a:rPr lang="en-US" sz="2800" i="1" dirty="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Rúc</a:t>
            </a:r>
            <a:r>
              <a:rPr lang="en-US" sz="2800" i="1" dirty="0" smtClean="0">
                <a:latin typeface="Times New Roman" pitchFamily="18" charset="0"/>
                <a:cs typeface="Times New Roman" pitchFamily="18" charset="0"/>
              </a:rPr>
              <a:t>: </a:t>
            </a:r>
            <a:endParaRPr lang="en-US" sz="2800" i="1" dirty="0">
              <a:latin typeface="Times New Roman" pitchFamily="18" charset="0"/>
              <a:cs typeface="Times New Roman" pitchFamily="18" charset="0"/>
            </a:endParaRPr>
          </a:p>
        </p:txBody>
      </p:sp>
      <p:sp>
        <p:nvSpPr>
          <p:cNvPr id="15" name="TextBox 14"/>
          <p:cNvSpPr txBox="1"/>
          <p:nvPr/>
        </p:nvSpPr>
        <p:spPr>
          <a:xfrm>
            <a:off x="1228991" y="2509030"/>
            <a:ext cx="9910274"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k</a:t>
            </a:r>
            <a:r>
              <a:rPr lang="en-US" sz="2800" dirty="0" err="1" smtClean="0">
                <a:latin typeface="Times New Roman" pitchFamily="18" charset="0"/>
                <a:cs typeface="Times New Roman" pitchFamily="18" charset="0"/>
              </a:rPr>
              <a:t>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dài</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6511636" y="3243238"/>
            <a:ext cx="5704352" cy="3488692"/>
          </a:xfrm>
          <a:prstGeom prst="rect">
            <a:avLst/>
          </a:prstGeom>
        </p:spPr>
      </p:pic>
      <p:pic>
        <p:nvPicPr>
          <p:cNvPr id="6" name="Picture 5"/>
          <p:cNvPicPr>
            <a:picLocks noChangeAspect="1"/>
          </p:cNvPicPr>
          <p:nvPr/>
        </p:nvPicPr>
        <p:blipFill>
          <a:blip r:embed="rId4"/>
          <a:stretch>
            <a:fillRect/>
          </a:stretch>
        </p:blipFill>
        <p:spPr>
          <a:xfrm>
            <a:off x="74225" y="3180204"/>
            <a:ext cx="6358347" cy="3614760"/>
          </a:xfrm>
          <a:prstGeom prst="rect">
            <a:avLst/>
          </a:prstGeom>
        </p:spPr>
      </p:pic>
      <p:pic>
        <p:nvPicPr>
          <p:cNvPr id="10" name="Picture 9"/>
          <p:cNvPicPr>
            <a:picLocks noChangeAspect="1"/>
          </p:cNvPicPr>
          <p:nvPr/>
        </p:nvPicPr>
        <p:blipFill>
          <a:blip r:embed="rId5"/>
          <a:stretch>
            <a:fillRect/>
          </a:stretch>
        </p:blipFill>
        <p:spPr>
          <a:xfrm>
            <a:off x="2807696" y="2895071"/>
            <a:ext cx="5892960" cy="3928640"/>
          </a:xfrm>
          <a:prstGeom prst="rect">
            <a:avLst/>
          </a:prstGeom>
        </p:spPr>
      </p:pic>
    </p:spTree>
    <p:custDataLst>
      <p:tags r:id="rId1"/>
    </p:custDataLst>
    <p:extLst>
      <p:ext uri="{BB962C8B-B14F-4D97-AF65-F5344CB8AC3E}">
        <p14:creationId xmlns:p14="http://schemas.microsoft.com/office/powerpoint/2010/main" val="1134473644"/>
      </p:ext>
    </p:extLst>
  </p:cSld>
  <p:clrMapOvr>
    <a:masterClrMapping/>
  </p:clrMapOvr>
  <mc:AlternateContent xmlns:mc="http://schemas.openxmlformats.org/markup-compatibility/2006" xmlns:p14="http://schemas.microsoft.com/office/powerpoint/2010/main">
    <mc:Choice Requires="p14">
      <p:transition spd="slow" p14:dur="2000" advTm="50426"/>
    </mc:Choice>
    <mc:Fallback xmlns="">
      <p:transition spd="slow" advTm="50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4222321" y="2524939"/>
            <a:ext cx="5492476" cy="92328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LUYỆN</a:t>
            </a:r>
            <a:r>
              <a:rPr kumimoji="0" lang="en-US" sz="5400" b="1" i="0" u="none" strike="noStrike" kern="1200" cap="none" spc="0" normalizeH="0" noProof="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ĐỌC</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113776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xmlns="" id="{59A46351-1282-4D41-A595-B4B572952B51}"/>
              </a:ext>
            </a:extLst>
          </p:cNvPr>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solidFill>
                  <a:srgbClr val="FF0000"/>
                </a:solidFill>
                <a:effectLst/>
                <a:latin typeface="+mj-lt"/>
              </a:rPr>
              <a:t>Quanh ta, mọi </a:t>
            </a:r>
            <a:r>
              <a:rPr lang="en-US" sz="2900" b="0" i="0" dirty="0" err="1">
                <a:solidFill>
                  <a:srgbClr val="FF0000"/>
                </a:solidFill>
                <a:effectLst/>
                <a:latin typeface="Times New Roman" panose="02020603050405020304" pitchFamily="18" charset="0"/>
                <a:cs typeface="Times New Roman" panose="02020603050405020304" pitchFamily="18" charset="0"/>
              </a:rPr>
              <a:t>vật</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en-US" sz="2900" b="0" i="0" dirty="0" err="1">
                <a:solidFill>
                  <a:srgbClr val="FF0000"/>
                </a:solidFill>
                <a:effectLst/>
                <a:latin typeface="Times New Roman" panose="02020603050405020304" pitchFamily="18" charset="0"/>
                <a:cs typeface="Times New Roman" panose="02020603050405020304" pitchFamily="18" charset="0"/>
              </a:rPr>
              <a:t>mọi</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vi-VN" sz="2900" b="0" i="0" dirty="0">
                <a:solidFill>
                  <a:srgbClr val="FF0000"/>
                </a:solidFill>
                <a:effectLst/>
                <a:latin typeface="Times New Roman" panose="02020603050405020304" pitchFamily="18" charset="0"/>
                <a:cs typeface="Times New Roman" panose="02020603050405020304" pitchFamily="18" charset="0"/>
              </a:rPr>
              <a:t>người </a:t>
            </a:r>
            <a:r>
              <a:rPr lang="vi-VN" sz="2900" b="0" i="0" dirty="0">
                <a:solidFill>
                  <a:srgbClr val="FF0000"/>
                </a:solidFill>
                <a:effectLst/>
                <a:latin typeface="+mj-lt"/>
              </a:rPr>
              <a:t>đều làm việc.</a:t>
            </a:r>
          </a:p>
          <a:p>
            <a:pPr algn="just"/>
            <a:r>
              <a:rPr lang="en-US" sz="2900" b="0" i="0" dirty="0">
                <a:solidFill>
                  <a:srgbClr val="FF0000"/>
                </a:solidFill>
                <a:effectLst/>
                <a:latin typeface="+mj-lt"/>
              </a:rPr>
              <a:t>      </a:t>
            </a:r>
            <a:r>
              <a:rPr lang="vi-VN" sz="2900" b="0" i="0" dirty="0">
                <a:solidFill>
                  <a:srgbClr val="FF0000"/>
                </a:solidFill>
                <a:effectLst/>
                <a:latin typeface="+mj-lt"/>
              </a:rPr>
              <a:t>Cái đồng hồ tích tắc</a:t>
            </a:r>
            <a:r>
              <a:rPr lang="en-US" sz="2900" b="0" i="0" dirty="0">
                <a:solidFill>
                  <a:srgbClr val="FF0000"/>
                </a:solidFill>
                <a:effectLst/>
                <a:latin typeface="Times New Roman" panose="02020603050405020304" pitchFamily="18" charset="0"/>
                <a:cs typeface="Times New Roman" panose="02020603050405020304" pitchFamily="18" charset="0"/>
              </a:rPr>
              <a:t>,</a:t>
            </a:r>
            <a:r>
              <a:rPr lang="en-US" sz="2900" b="0" i="0" dirty="0">
                <a:solidFill>
                  <a:srgbClr val="FF0000"/>
                </a:solidFill>
                <a:effectLst/>
                <a:latin typeface="+mj-lt"/>
              </a:rPr>
              <a:t> </a:t>
            </a:r>
            <a:r>
              <a:rPr lang="vi-VN" sz="2900" b="0" i="0" dirty="0">
                <a:solidFill>
                  <a:srgbClr val="FF0000"/>
                </a:solidFill>
                <a:effectLst/>
                <a:latin typeface="+mj-lt"/>
              </a:rPr>
              <a:t>tích tắc báo phút, báo giờ.</a:t>
            </a:r>
          </a:p>
          <a:p>
            <a:pPr algn="just"/>
            <a:r>
              <a:rPr lang="en-US" sz="2900" b="0" i="0" dirty="0">
                <a:solidFill>
                  <a:srgbClr val="FF0000"/>
                </a:solidFill>
                <a:effectLst/>
                <a:latin typeface="+mj-lt"/>
              </a:rPr>
              <a:t>      </a:t>
            </a:r>
            <a:r>
              <a:rPr lang="vi-VN" sz="2900" b="0" i="0" dirty="0">
                <a:solidFill>
                  <a:srgbClr val="FF0000"/>
                </a:solidFill>
                <a:effectLst/>
                <a:latin typeface="+mj-lt"/>
              </a:rPr>
              <a:t>Con gà trống gáy vang ò … ó … o</a:t>
            </a:r>
            <a:r>
              <a:rPr lang="en-US" sz="2900" b="0" i="0" dirty="0">
                <a:solidFill>
                  <a:srgbClr val="FF0000"/>
                </a:solidFill>
                <a:effectLst/>
                <a:latin typeface="+mj-lt"/>
              </a:rPr>
              <a:t> …</a:t>
            </a:r>
            <a:r>
              <a:rPr lang="vi-VN" sz="2900" b="0" i="0" dirty="0">
                <a:solidFill>
                  <a:srgbClr val="FF0000"/>
                </a:solidFill>
                <a:effectLst/>
                <a:latin typeface="+mj-lt"/>
              </a:rPr>
              <a:t>, báo cho mọi người biết trời sắp sáng, mau mau thức dậy.</a:t>
            </a:r>
          </a:p>
          <a:p>
            <a:pPr algn="just"/>
            <a:r>
              <a:rPr lang="en-US" sz="2900" b="0" i="0" dirty="0">
                <a:effectLst/>
                <a:latin typeface="+mj-lt"/>
              </a:rPr>
              <a:t>      </a:t>
            </a:r>
            <a:r>
              <a:rPr lang="vi-VN" sz="2900" b="0" i="0" dirty="0">
                <a:solidFill>
                  <a:srgbClr val="0070C0"/>
                </a:solidFill>
                <a:effectLst/>
                <a:latin typeface="+mj-lt"/>
              </a:rPr>
              <a:t>Con tu hú kêu tu hú, tu hú. Thế là sắp đến mùa vải chín.</a:t>
            </a:r>
          </a:p>
          <a:p>
            <a:pPr algn="just"/>
            <a:r>
              <a:rPr lang="en-US" sz="2900" b="0" i="0" dirty="0">
                <a:solidFill>
                  <a:srgbClr val="0070C0"/>
                </a:solidFill>
                <a:effectLst/>
                <a:latin typeface="+mj-lt"/>
              </a:rPr>
              <a:t>      </a:t>
            </a:r>
            <a:r>
              <a:rPr lang="vi-VN" sz="2900" b="0" i="0" dirty="0">
                <a:solidFill>
                  <a:srgbClr val="0070C0"/>
                </a:solidFill>
                <a:effectLst/>
                <a:latin typeface="+mj-lt"/>
              </a:rPr>
              <a:t>Chim bắt sâu, bảo vệ mùa màng.</a:t>
            </a:r>
          </a:p>
          <a:p>
            <a:pPr algn="just"/>
            <a:r>
              <a:rPr lang="en-US" sz="2900" b="0" i="0" dirty="0">
                <a:solidFill>
                  <a:srgbClr val="0070C0"/>
                </a:solidFill>
                <a:effectLst/>
                <a:latin typeface="+mj-lt"/>
              </a:rPr>
              <a:t>      </a:t>
            </a:r>
            <a:r>
              <a:rPr lang="vi-VN" sz="2900" b="0" i="0" dirty="0">
                <a:solidFill>
                  <a:srgbClr val="0070C0"/>
                </a:solidFill>
                <a:effectLst/>
                <a:latin typeface="+mj-lt"/>
              </a:rPr>
              <a:t>Cành đào nở hoa cho sắc xuân thêm rực rỡ, ngày xuân thêm tưng bừng.</a:t>
            </a: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69295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3631483" y="2801938"/>
            <a:ext cx="6779054" cy="830948"/>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LUYỆN</a:t>
            </a:r>
            <a:r>
              <a:rPr kumimoji="0" lang="en-US" sz="4800" b="1" i="0" u="none" strike="noStrike" kern="1200" cap="none" spc="0" normalizeH="0" noProof="0" dirty="0" smtClean="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ĐỌC CẢ BÀI</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359101041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xmlns="" id="{59A46351-1282-4D41-A595-B4B572952B51}"/>
              </a:ext>
            </a:extLst>
          </p:cNvPr>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effectLst/>
                <a:latin typeface="+mj-lt"/>
              </a:rPr>
              <a:t>Quanh ta, mọi </a:t>
            </a:r>
            <a:r>
              <a:rPr lang="en-US" sz="2900" b="0" i="0" dirty="0" err="1">
                <a:effectLst/>
                <a:latin typeface="Times New Roman" panose="02020603050405020304" pitchFamily="18" charset="0"/>
                <a:cs typeface="Times New Roman" panose="02020603050405020304" pitchFamily="18" charset="0"/>
              </a:rPr>
              <a:t>vật</a:t>
            </a:r>
            <a:r>
              <a:rPr lang="en-US" sz="2900" b="0" i="0" dirty="0">
                <a:effectLst/>
                <a:latin typeface="Times New Roman" panose="02020603050405020304" pitchFamily="18" charset="0"/>
                <a:cs typeface="Times New Roman" panose="02020603050405020304" pitchFamily="18" charset="0"/>
              </a:rPr>
              <a:t>, </a:t>
            </a:r>
            <a:r>
              <a:rPr lang="en-US" sz="2900" b="0" i="0" dirty="0" err="1">
                <a:effectLst/>
                <a:latin typeface="Times New Roman" panose="02020603050405020304" pitchFamily="18" charset="0"/>
                <a:cs typeface="Times New Roman" panose="02020603050405020304" pitchFamily="18" charset="0"/>
              </a:rPr>
              <a:t>mọi</a:t>
            </a:r>
            <a:r>
              <a:rPr lang="en-US" sz="2900" b="0" i="0" dirty="0">
                <a:effectLst/>
                <a:latin typeface="Times New Roman" panose="02020603050405020304" pitchFamily="18" charset="0"/>
                <a:cs typeface="Times New Roman" panose="02020603050405020304" pitchFamily="18" charset="0"/>
              </a:rPr>
              <a:t> </a:t>
            </a:r>
            <a:r>
              <a:rPr lang="vi-VN" sz="2900" b="0" i="0" dirty="0">
                <a:effectLst/>
                <a:latin typeface="Times New Roman" panose="02020603050405020304" pitchFamily="18" charset="0"/>
                <a:cs typeface="Times New Roman" panose="02020603050405020304" pitchFamily="18" charset="0"/>
              </a:rPr>
              <a:t>người </a:t>
            </a:r>
            <a:r>
              <a:rPr lang="vi-VN" sz="2900" b="0" i="0" dirty="0">
                <a:effectLst/>
                <a:latin typeface="+mj-lt"/>
              </a:rPr>
              <a:t>đều làm việc.</a:t>
            </a:r>
          </a:p>
          <a:p>
            <a:pPr algn="just"/>
            <a:r>
              <a:rPr lang="en-US" sz="2900" b="0" i="0" dirty="0">
                <a:effectLst/>
                <a:latin typeface="+mj-lt"/>
              </a:rPr>
              <a:t>      </a:t>
            </a:r>
            <a:r>
              <a:rPr lang="vi-VN" sz="2900" b="0" i="0" dirty="0">
                <a:effectLst/>
                <a:latin typeface="+mj-lt"/>
              </a:rPr>
              <a:t>Cái đồng hồ tích tắc</a:t>
            </a:r>
            <a:r>
              <a:rPr lang="en-US" sz="2900" b="0" i="0" dirty="0">
                <a:effectLst/>
                <a:latin typeface="Times New Roman" panose="02020603050405020304" pitchFamily="18" charset="0"/>
                <a:cs typeface="Times New Roman" panose="02020603050405020304" pitchFamily="18" charset="0"/>
              </a:rPr>
              <a:t>,</a:t>
            </a:r>
            <a:r>
              <a:rPr lang="en-US" sz="2900" b="0" i="0" dirty="0">
                <a:effectLst/>
                <a:latin typeface="+mj-lt"/>
              </a:rPr>
              <a:t> </a:t>
            </a:r>
            <a:r>
              <a:rPr lang="vi-VN" sz="2900" b="0" i="0" dirty="0">
                <a:effectLst/>
                <a:latin typeface="+mj-lt"/>
              </a:rPr>
              <a:t>tích tắc báo phút, báo giờ.</a:t>
            </a:r>
          </a:p>
          <a:p>
            <a:pPr algn="just"/>
            <a:r>
              <a:rPr lang="en-US" sz="2900" b="0" i="0" dirty="0">
                <a:effectLst/>
                <a:latin typeface="+mj-lt"/>
              </a:rPr>
              <a:t>      </a:t>
            </a:r>
            <a:r>
              <a:rPr lang="vi-VN" sz="2900" b="0" i="0" dirty="0">
                <a:effectLst/>
                <a:latin typeface="+mj-lt"/>
              </a:rPr>
              <a:t>Con gà trống gáy vang ò … ó … o</a:t>
            </a:r>
            <a:r>
              <a:rPr lang="en-US" sz="2900" b="0" i="0" dirty="0">
                <a:effectLst/>
                <a:latin typeface="+mj-lt"/>
              </a:rPr>
              <a:t> …</a:t>
            </a:r>
            <a:r>
              <a:rPr lang="vi-VN" sz="2900" b="0" i="0" dirty="0">
                <a:effectLst/>
                <a:latin typeface="+mj-lt"/>
              </a:rPr>
              <a:t>, báo cho mọi người biết trời sắp sáng, mau mau thức dậy.</a:t>
            </a:r>
          </a:p>
          <a:p>
            <a:pPr algn="just"/>
            <a:r>
              <a:rPr lang="en-US" sz="2900" b="0" i="0" dirty="0">
                <a:effectLst/>
                <a:latin typeface="+mj-lt"/>
              </a:rPr>
              <a:t>      </a:t>
            </a:r>
            <a:r>
              <a:rPr lang="vi-VN" sz="2900" b="0" i="0" dirty="0">
                <a:effectLst/>
                <a:latin typeface="+mj-lt"/>
              </a:rPr>
              <a:t>Con tu hú kêu tu hú, tu hú. Thế là sắp đến mùa vải chín.</a:t>
            </a:r>
          </a:p>
          <a:p>
            <a:pPr algn="just"/>
            <a:r>
              <a:rPr lang="en-US" sz="2900" b="0" i="0" dirty="0">
                <a:effectLst/>
                <a:latin typeface="+mj-lt"/>
              </a:rPr>
              <a:t>      </a:t>
            </a:r>
            <a:r>
              <a:rPr lang="vi-VN" sz="2900" b="0" i="0" dirty="0">
                <a:effectLst/>
                <a:latin typeface="+mj-lt"/>
              </a:rPr>
              <a:t>Chim bắt sâu, bảo vệ mùa màng.</a:t>
            </a:r>
          </a:p>
          <a:p>
            <a:pPr algn="just"/>
            <a:r>
              <a:rPr lang="en-US" sz="2900" b="0" i="0" dirty="0">
                <a:effectLst/>
                <a:latin typeface="+mj-lt"/>
              </a:rPr>
              <a:t>      </a:t>
            </a:r>
            <a:r>
              <a:rPr lang="vi-VN" sz="2900" b="0" i="0" dirty="0">
                <a:effectLst/>
                <a:latin typeface="+mj-lt"/>
              </a:rPr>
              <a:t>Cành đào nở hoa cho sắc xuân thêm rực rỡ, ngày xuân thêm tưng bừng.</a:t>
            </a: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914980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xmlns="" id="{C427ADA6-213D-424A-8265-DDE2F08EB70B}"/>
              </a:ext>
            </a:extLst>
          </p:cNvPr>
          <p:cNvSpPr txBox="1"/>
          <p:nvPr/>
        </p:nvSpPr>
        <p:spPr>
          <a:xfrm>
            <a:off x="3631483" y="2801938"/>
            <a:ext cx="6779054" cy="830948"/>
          </a:xfrm>
          <a:prstGeom prst="rect">
            <a:avLst/>
          </a:prstGeom>
          <a:noFill/>
        </p:spPr>
        <p:txBody>
          <a:bodyPr wrap="square" lIns="91391" tIns="45696" rIns="91391" bIns="45696" rtlCol="0">
            <a:spAutoFit/>
          </a:bodyPr>
          <a:lstStyle/>
          <a:p>
            <a:pPr algn="ctr">
              <a:spcBef>
                <a:spcPts val="800"/>
              </a:spcBef>
            </a:pPr>
            <a:r>
              <a:rPr lang="en-US" sz="4800" b="1" kern="0">
                <a:ln/>
                <a:solidFill>
                  <a:srgbClr val="C00000"/>
                </a:solidFill>
                <a:latin typeface="Times New Roman" panose="02020603050405020304" pitchFamily="18" charset="0"/>
                <a:cs typeface="Times New Roman" panose="02020603050405020304" pitchFamily="18" charset="0"/>
                <a:sym typeface="+mn-ea"/>
              </a:rPr>
              <a:t>Trả lời câu hỏi</a:t>
            </a:r>
            <a:endParaRPr lang="en-US" sz="48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47383383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6B2B321-D8E5-4640-9997-232C5227F705}"/>
              </a:ext>
            </a:extLst>
          </p:cNvPr>
          <p:cNvSpPr txBox="1"/>
          <p:nvPr/>
        </p:nvSpPr>
        <p:spPr>
          <a:xfrm>
            <a:off x="1524000" y="28759"/>
            <a:ext cx="8382000" cy="400110"/>
          </a:xfrm>
          <a:prstGeom prst="rect">
            <a:avLst/>
          </a:prstGeom>
          <a:noFill/>
        </p:spPr>
        <p:txBody>
          <a:bodyPr wrap="square" rtlCol="0">
            <a:spAutoFit/>
          </a:bodyPr>
          <a:lstStyle/>
          <a:p>
            <a:r>
              <a:rPr lang="en-US" sz="2000" b="1" dirty="0" smtClean="0">
                <a:solidFill>
                  <a:srgbClr val="0070C0"/>
                </a:solidFill>
                <a:latin typeface="Times New Roman" pitchFamily="18" charset="0"/>
                <a:cs typeface="Times New Roman" pitchFamily="18" charset="0"/>
              </a:rPr>
              <a:t>- </a:t>
            </a:r>
            <a:r>
              <a:rPr lang="en-US" sz="2000" b="1" dirty="0" err="1" smtClean="0">
                <a:solidFill>
                  <a:srgbClr val="0070C0"/>
                </a:solidFill>
                <a:latin typeface="Times New Roman" pitchFamily="18" charset="0"/>
                <a:cs typeface="Times New Roman" pitchFamily="18" charset="0"/>
              </a:rPr>
              <a:t>Các</a:t>
            </a:r>
            <a:r>
              <a:rPr lang="en-US" sz="2000" b="1" dirty="0" smtClean="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vật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và</a:t>
            </a:r>
            <a:r>
              <a:rPr lang="en-US" sz="2000" b="1" dirty="0">
                <a:solidFill>
                  <a:srgbClr val="0070C0"/>
                </a:solidFill>
                <a:latin typeface="Times New Roman" pitchFamily="18" charset="0"/>
                <a:cs typeface="Times New Roman" pitchFamily="18" charset="0"/>
              </a:rPr>
              <a:t> con </a:t>
            </a:r>
            <a:r>
              <a:rPr lang="en-US" sz="2000" b="1" dirty="0" err="1">
                <a:solidFill>
                  <a:srgbClr val="0070C0"/>
                </a:solidFill>
                <a:latin typeface="Times New Roman" pitchFamily="18" charset="0"/>
                <a:cs typeface="Times New Roman" pitchFamily="18" charset="0"/>
              </a:rPr>
              <a:t>vật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nào</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được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nhắc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đến</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trong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bài</a:t>
            </a:r>
            <a:r>
              <a:rPr lang="en-US" sz="2000" b="1" dirty="0">
                <a:solidFill>
                  <a:srgbClr val="0070C0"/>
                </a:solidFill>
                <a:latin typeface="Times New Roman" pitchFamily="18" charset="0"/>
                <a:cs typeface="Times New Roman" pitchFamily="18" charset="0"/>
              </a:rPr>
              <a:t>?</a:t>
            </a:r>
            <a:endParaRPr lang="en-US" sz="2000" dirty="0">
              <a:solidFill>
                <a:srgbClr val="0070C0"/>
              </a:solidFill>
              <a:latin typeface="Times New Roman" pitchFamily="18" charset="0"/>
              <a:cs typeface="Times New Roman" pitchFamily="18" charset="0"/>
            </a:endParaRPr>
          </a:p>
        </p:txBody>
      </p:sp>
      <p:graphicFrame>
        <p:nvGraphicFramePr>
          <p:cNvPr id="6" name="Table 8">
            <a:extLst>
              <a:ext uri="{FF2B5EF4-FFF2-40B4-BE49-F238E27FC236}">
                <a16:creationId xmlns:a16="http://schemas.microsoft.com/office/drawing/2014/main" xmlns="" id="{34FAEB91-1000-447B-BB3D-42E8A0FDE7B6}"/>
              </a:ext>
            </a:extLst>
          </p:cNvPr>
          <p:cNvGraphicFramePr>
            <a:graphicFrameLocks noGrp="1"/>
          </p:cNvGraphicFramePr>
          <p:nvPr>
            <p:extLst/>
          </p:nvPr>
        </p:nvGraphicFramePr>
        <p:xfrm>
          <a:off x="1524001" y="533400"/>
          <a:ext cx="8974015" cy="6295842"/>
        </p:xfrm>
        <a:graphic>
          <a:graphicData uri="http://schemas.openxmlformats.org/drawingml/2006/table">
            <a:tbl>
              <a:tblPr firstRow="1" bandRow="1">
                <a:tableStyleId>{5940675A-B579-460E-94D1-54222C63F5DA}</a:tableStyleId>
              </a:tblPr>
              <a:tblGrid>
                <a:gridCol w="1541672">
                  <a:extLst>
                    <a:ext uri="{9D8B030D-6E8A-4147-A177-3AD203B41FA5}">
                      <a16:colId xmlns:a16="http://schemas.microsoft.com/office/drawing/2014/main" xmlns="" val="4130481960"/>
                    </a:ext>
                  </a:extLst>
                </a:gridCol>
                <a:gridCol w="1938871">
                  <a:extLst>
                    <a:ext uri="{9D8B030D-6E8A-4147-A177-3AD203B41FA5}">
                      <a16:colId xmlns:a16="http://schemas.microsoft.com/office/drawing/2014/main" xmlns="" val="1087535455"/>
                    </a:ext>
                  </a:extLst>
                </a:gridCol>
                <a:gridCol w="2463057">
                  <a:extLst>
                    <a:ext uri="{9D8B030D-6E8A-4147-A177-3AD203B41FA5}">
                      <a16:colId xmlns:a16="http://schemas.microsoft.com/office/drawing/2014/main" xmlns="" val="2524862552"/>
                    </a:ext>
                  </a:extLst>
                </a:gridCol>
                <a:gridCol w="3030415">
                  <a:extLst>
                    <a:ext uri="{9D8B030D-6E8A-4147-A177-3AD203B41FA5}">
                      <a16:colId xmlns:a16="http://schemas.microsoft.com/office/drawing/2014/main" xmlns="" val="1050318787"/>
                    </a:ext>
                  </a:extLst>
                </a:gridCol>
              </a:tblGrid>
              <a:tr h="1049307">
                <a:tc>
                  <a:txBody>
                    <a:bodyPr/>
                    <a:lstStyle/>
                    <a:p>
                      <a:endParaRPr lang="en-US"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endParaRPr lang="en-US" sz="2400" b="1" dirty="0">
                        <a:latin typeface="Times New Roman" panose="02020603050405020304" pitchFamily="18" charset="0"/>
                        <a:cs typeface="Times New Roman" panose="02020603050405020304" pitchFamily="18" charset="0"/>
                      </a:endParaRPr>
                    </a:p>
                  </a:txBody>
                  <a:tcPr/>
                </a:tc>
                <a:tc>
                  <a:txBody>
                    <a:bodyPr/>
                    <a:lstStyle/>
                    <a:p>
                      <a:r>
                        <a:rPr lang="en-US" sz="20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Tên</a:t>
                      </a:r>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000" b="1"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316115773"/>
                  </a:ext>
                </a:extLst>
              </a:tr>
              <a:tr h="1049307">
                <a:tc rowSpan="2">
                  <a:txBody>
                    <a:bodyPr/>
                    <a:lstStyle/>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000" b="1"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185416160"/>
                  </a:ext>
                </a:extLst>
              </a:tr>
              <a:tr h="1049307">
                <a:tc vMerge="1">
                  <a:txBody>
                    <a:bodyPr/>
                    <a:lstStyle/>
                    <a:p>
                      <a:endParaRPr lang="en-US" dirty="0"/>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834642950"/>
                  </a:ext>
                </a:extLst>
              </a:tr>
              <a:tr h="1049307">
                <a:tc rowSpan="3">
                  <a:txBody>
                    <a:bodyPr/>
                    <a:lstStyle/>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vật</a:t>
                      </a:r>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731266245"/>
                  </a:ext>
                </a:extLst>
              </a:tr>
              <a:tr h="1049307">
                <a:tc vMerge="1">
                  <a:txBody>
                    <a:bodyPr/>
                    <a:lstStyle/>
                    <a:p>
                      <a:endParaRPr lang="en-US" dirty="0"/>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209600347"/>
                  </a:ext>
                </a:extLst>
              </a:tr>
              <a:tr h="1049307">
                <a:tc vMerge="1">
                  <a:txBody>
                    <a:bodyPr/>
                    <a:lstStyle/>
                    <a:p>
                      <a:endParaRPr lang="en-US" dirty="0"/>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584928953"/>
                  </a:ext>
                </a:extLst>
              </a:tr>
            </a:tbl>
          </a:graphicData>
        </a:graphic>
      </p:graphicFrame>
      <p:sp>
        <p:nvSpPr>
          <p:cNvPr id="2" name="TextBox 1">
            <a:extLst>
              <a:ext uri="{FF2B5EF4-FFF2-40B4-BE49-F238E27FC236}">
                <a16:creationId xmlns:a16="http://schemas.microsoft.com/office/drawing/2014/main" xmlns="" id="{0ECC5733-CBFD-4BBB-9959-263CE9240946}"/>
              </a:ext>
            </a:extLst>
          </p:cNvPr>
          <p:cNvSpPr txBox="1"/>
          <p:nvPr/>
        </p:nvSpPr>
        <p:spPr>
          <a:xfrm>
            <a:off x="3276600" y="1828800"/>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đồng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hồ</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72CC37C-D32B-46AC-9241-482984417A9A}"/>
              </a:ext>
            </a:extLst>
          </p:cNvPr>
          <p:cNvSpPr txBox="1"/>
          <p:nvPr/>
        </p:nvSpPr>
        <p:spPr>
          <a:xfrm>
            <a:off x="3276600" y="2904608"/>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cành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đào</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B6919CE7-CB7E-4235-8BBA-80233DFC1444}"/>
              </a:ext>
            </a:extLst>
          </p:cNvPr>
          <p:cNvSpPr txBox="1"/>
          <p:nvPr/>
        </p:nvSpPr>
        <p:spPr>
          <a:xfrm>
            <a:off x="3487615" y="4929304"/>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tu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hú</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3C0E8D47-4972-4F1D-8B30-FFF51F0D9518}"/>
              </a:ext>
            </a:extLst>
          </p:cNvPr>
          <p:cNvSpPr txBox="1"/>
          <p:nvPr/>
        </p:nvSpPr>
        <p:spPr>
          <a:xfrm>
            <a:off x="3487615" y="6062990"/>
            <a:ext cx="1676400" cy="523220"/>
          </a:xfrm>
          <a:prstGeom prst="rect">
            <a:avLst/>
          </a:prstGeom>
          <a:noFill/>
        </p:spPr>
        <p:txBody>
          <a:bodyPr wrap="square" rtlCol="0">
            <a:spAutoFit/>
          </a:bodyPr>
          <a:lstStyle/>
          <a:p>
            <a:r>
              <a:rPr lang="en-US" sz="2800" dirty="0" err="1">
                <a:solidFill>
                  <a:srgbClr val="0070C0"/>
                </a:solidFill>
                <a:latin typeface="Times New Roman" panose="02020603050405020304" pitchFamily="18" charset="0"/>
                <a:cs typeface="Times New Roman" panose="02020603050405020304" pitchFamily="18" charset="0"/>
              </a:rPr>
              <a:t>chim</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04E3A70E-5D81-4D86-A1CA-F82C502C3225}"/>
              </a:ext>
            </a:extLst>
          </p:cNvPr>
          <p:cNvSpPr txBox="1"/>
          <p:nvPr/>
        </p:nvSpPr>
        <p:spPr>
          <a:xfrm>
            <a:off x="3065585" y="4038294"/>
            <a:ext cx="2098431" cy="523220"/>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con </a:t>
            </a:r>
            <a:r>
              <a:rPr lang="en-US" sz="2800" dirty="0" err="1">
                <a:solidFill>
                  <a:srgbClr val="0070C0"/>
                </a:solidFill>
                <a:latin typeface="Times New Roman" panose="02020603050405020304" pitchFamily="18" charset="0"/>
                <a:cs typeface="Times New Roman" panose="02020603050405020304" pitchFamily="18" charset="0"/>
              </a:rPr>
              <a:t>gà</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trống</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4075BD00-44D0-4918-B049-862ACBCA55BC}"/>
              </a:ext>
            </a:extLst>
          </p:cNvPr>
          <p:cNvPicPr>
            <a:picLocks noChangeAspect="1"/>
          </p:cNvPicPr>
          <p:nvPr/>
        </p:nvPicPr>
        <p:blipFill>
          <a:blip r:embed="rId2"/>
          <a:stretch>
            <a:fillRect/>
          </a:stretch>
        </p:blipFill>
        <p:spPr>
          <a:xfrm>
            <a:off x="5257800" y="1546277"/>
            <a:ext cx="1981202" cy="1037691"/>
          </a:xfrm>
          <a:prstGeom prst="rect">
            <a:avLst/>
          </a:prstGeom>
        </p:spPr>
      </p:pic>
      <p:pic>
        <p:nvPicPr>
          <p:cNvPr id="13" name="Picture 12">
            <a:extLst>
              <a:ext uri="{FF2B5EF4-FFF2-40B4-BE49-F238E27FC236}">
                <a16:creationId xmlns:a16="http://schemas.microsoft.com/office/drawing/2014/main" xmlns="" id="{526A0533-6023-429C-8A13-E17DEF9B763D}"/>
              </a:ext>
            </a:extLst>
          </p:cNvPr>
          <p:cNvPicPr>
            <a:picLocks noChangeAspect="1"/>
          </p:cNvPicPr>
          <p:nvPr/>
        </p:nvPicPr>
        <p:blipFill>
          <a:blip r:embed="rId3"/>
          <a:stretch>
            <a:fillRect/>
          </a:stretch>
        </p:blipFill>
        <p:spPr>
          <a:xfrm>
            <a:off x="5164016" y="2632814"/>
            <a:ext cx="2098431" cy="1037691"/>
          </a:xfrm>
          <a:prstGeom prst="rect">
            <a:avLst/>
          </a:prstGeom>
        </p:spPr>
      </p:pic>
      <p:pic>
        <p:nvPicPr>
          <p:cNvPr id="15" name="Picture 14">
            <a:extLst>
              <a:ext uri="{FF2B5EF4-FFF2-40B4-BE49-F238E27FC236}">
                <a16:creationId xmlns:a16="http://schemas.microsoft.com/office/drawing/2014/main" xmlns="" id="{BEF31ABE-3B93-4AF6-83F2-C9D98DF993E3}"/>
              </a:ext>
            </a:extLst>
          </p:cNvPr>
          <p:cNvPicPr>
            <a:picLocks noChangeAspect="1"/>
          </p:cNvPicPr>
          <p:nvPr/>
        </p:nvPicPr>
        <p:blipFill>
          <a:blip r:embed="rId4"/>
          <a:stretch>
            <a:fillRect/>
          </a:stretch>
        </p:blipFill>
        <p:spPr>
          <a:xfrm>
            <a:off x="5164015" y="3670506"/>
            <a:ext cx="2098432" cy="1037691"/>
          </a:xfrm>
          <a:prstGeom prst="rect">
            <a:avLst/>
          </a:prstGeom>
        </p:spPr>
      </p:pic>
      <p:pic>
        <p:nvPicPr>
          <p:cNvPr id="1026" name="Picture 2" descr="Chim tu hú loài chim “lưu manh” nhất trong thế giới tự nhiên">
            <a:extLst>
              <a:ext uri="{FF2B5EF4-FFF2-40B4-BE49-F238E27FC236}">
                <a16:creationId xmlns:a16="http://schemas.microsoft.com/office/drawing/2014/main" xmlns="" id="{C5DBC060-0441-48B8-BDD1-5658B46869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016" y="4708197"/>
            <a:ext cx="2098431" cy="10731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ọ Sơn ca – Wikipedia tiếng Việt">
            <a:extLst>
              <a:ext uri="{FF2B5EF4-FFF2-40B4-BE49-F238E27FC236}">
                <a16:creationId xmlns:a16="http://schemas.microsoft.com/office/drawing/2014/main" xmlns="" id="{6D97B638-7400-40D4-87A4-C5C933058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4015" y="5769918"/>
            <a:ext cx="2098432" cy="10491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E6DB4738-CE99-4B9E-B646-9184792FA3F6}"/>
              </a:ext>
            </a:extLst>
          </p:cNvPr>
          <p:cNvSpPr txBox="1"/>
          <p:nvPr/>
        </p:nvSpPr>
        <p:spPr>
          <a:xfrm>
            <a:off x="7474633" y="1793466"/>
            <a:ext cx="3024554" cy="461665"/>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phút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giờ</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4D8FEE7F-B000-4F0F-9573-B96AB4F9A83F}"/>
              </a:ext>
            </a:extLst>
          </p:cNvPr>
          <p:cNvSpPr txBox="1"/>
          <p:nvPr/>
        </p:nvSpPr>
        <p:spPr>
          <a:xfrm>
            <a:off x="7459393" y="2551428"/>
            <a:ext cx="3024554" cy="1200329"/>
          </a:xfrm>
          <a:prstGeom prst="rect">
            <a:avLst/>
          </a:prstGeom>
          <a:noFill/>
        </p:spPr>
        <p:txBody>
          <a:bodyPr wrap="square" rtlCol="0">
            <a:spAutoFit/>
          </a:bodyPr>
          <a:lstStyle/>
          <a:p>
            <a:pPr algn="just"/>
            <a:r>
              <a:rPr lang="en-US" sz="2400" dirty="0" err="1">
                <a:solidFill>
                  <a:srgbClr val="0070C0"/>
                </a:solidFill>
                <a:latin typeface="Times New Roman" panose="02020603050405020304" pitchFamily="18" charset="0"/>
                <a:cs typeface="Times New Roman" panose="02020603050405020304" pitchFamily="18" charset="0"/>
              </a:rPr>
              <a:t>nở</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sắc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xuân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thêm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rực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ngày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xuân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thêm</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tưng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bừng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0A384645-01B9-4B17-96B9-E21B4E234B7A}"/>
              </a:ext>
            </a:extLst>
          </p:cNvPr>
          <p:cNvSpPr txBox="1"/>
          <p:nvPr/>
        </p:nvSpPr>
        <p:spPr>
          <a:xfrm>
            <a:off x="7473461" y="3814524"/>
            <a:ext cx="3024554" cy="830997"/>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gáy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vang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đánh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thức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mọi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người</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D0EFABFB-387B-4706-B513-69A6E9AF0E89}"/>
              </a:ext>
            </a:extLst>
          </p:cNvPr>
          <p:cNvSpPr txBox="1"/>
          <p:nvPr/>
        </p:nvSpPr>
        <p:spPr>
          <a:xfrm>
            <a:off x="7473461" y="5044884"/>
            <a:ext cx="3024554" cy="461665"/>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báo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mùa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vải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chín</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F61BCBE4-8D26-4B3D-99C0-420E00C7B353}"/>
              </a:ext>
            </a:extLst>
          </p:cNvPr>
          <p:cNvSpPr txBox="1"/>
          <p:nvPr/>
        </p:nvSpPr>
        <p:spPr>
          <a:xfrm>
            <a:off x="7474633" y="5942460"/>
            <a:ext cx="3024554" cy="830997"/>
          </a:xfrm>
          <a:prstGeom prst="rect">
            <a:avLst/>
          </a:prstGeom>
          <a:noFill/>
        </p:spPr>
        <p:txBody>
          <a:bodyPr wrap="square" rtlCol="0">
            <a:spAutoFit/>
          </a:bodyPr>
          <a:lstStyle/>
          <a:p>
            <a:r>
              <a:rPr lang="en-US" sz="2400" dirty="0" err="1">
                <a:solidFill>
                  <a:srgbClr val="0070C0"/>
                </a:solidFill>
                <a:latin typeface="Times New Roman" panose="02020603050405020304" pitchFamily="18" charset="0"/>
                <a:cs typeface="Times New Roman" panose="02020603050405020304" pitchFamily="18" charset="0"/>
              </a:rPr>
              <a:t>bắt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sâu</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bảo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vệ</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mùa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màng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AFF620F8-1FCB-4551-AF03-429771D78144}"/>
              </a:ext>
            </a:extLst>
          </p:cNvPr>
          <p:cNvSpPr txBox="1"/>
          <p:nvPr/>
        </p:nvSpPr>
        <p:spPr>
          <a:xfrm>
            <a:off x="8305800" y="828233"/>
            <a:ext cx="1794804"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endParaRPr lang="en-US" sz="24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41AC37F5-6DA3-49C9-88E0-6F093DE66A00}"/>
              </a:ext>
            </a:extLst>
          </p:cNvPr>
          <p:cNvSpPr txBox="1"/>
          <p:nvPr/>
        </p:nvSpPr>
        <p:spPr>
          <a:xfrm>
            <a:off x="1524000" y="15951"/>
            <a:ext cx="8382000" cy="400110"/>
          </a:xfrm>
          <a:prstGeom prst="rect">
            <a:avLst/>
          </a:prstGeom>
          <a:noFill/>
        </p:spPr>
        <p:txBody>
          <a:bodyPr wrap="square" rtlCol="0">
            <a:spAutoFit/>
          </a:bodyPr>
          <a:lstStyle/>
          <a:p>
            <a:r>
              <a:rPr lang="en-US" sz="2000" b="1" dirty="0" smtClean="0">
                <a:solidFill>
                  <a:srgbClr val="0070C0"/>
                </a:solidFill>
                <a:latin typeface="Times New Roman" pitchFamily="18" charset="0"/>
                <a:cs typeface="Times New Roman" pitchFamily="18" charset="0"/>
              </a:rPr>
              <a:t> - </a:t>
            </a:r>
            <a:r>
              <a:rPr lang="en-US" sz="2000" b="1" dirty="0" err="1" smtClean="0">
                <a:solidFill>
                  <a:srgbClr val="0070C0"/>
                </a:solidFill>
                <a:latin typeface="Times New Roman" pitchFamily="18" charset="0"/>
                <a:cs typeface="Times New Roman" pitchFamily="18" charset="0"/>
              </a:rPr>
              <a:t>Các</a:t>
            </a:r>
            <a:r>
              <a:rPr lang="en-US" sz="2000" b="1" dirty="0" smtClean="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vật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và</a:t>
            </a:r>
            <a:r>
              <a:rPr lang="en-US" sz="2000" b="1" dirty="0">
                <a:solidFill>
                  <a:srgbClr val="0070C0"/>
                </a:solidFill>
                <a:latin typeface="Times New Roman" pitchFamily="18" charset="0"/>
                <a:cs typeface="Times New Roman" pitchFamily="18" charset="0"/>
              </a:rPr>
              <a:t> con </a:t>
            </a:r>
            <a:r>
              <a:rPr lang="en-US" sz="2000" b="1" dirty="0" err="1">
                <a:solidFill>
                  <a:srgbClr val="0070C0"/>
                </a:solidFill>
                <a:latin typeface="Times New Roman" pitchFamily="18" charset="0"/>
                <a:cs typeface="Times New Roman" pitchFamily="18" charset="0"/>
              </a:rPr>
              <a:t>vật</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đó</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làm</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những</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việc</a:t>
            </a:r>
            <a:r>
              <a:rPr lang="en-US" sz="2000" b="1" dirty="0">
                <a:solidFill>
                  <a:srgbClr val="0070C0"/>
                </a:solidFill>
                <a:latin typeface="Times New Roman" pitchFamily="18" charset="0"/>
                <a:cs typeface="Times New Roman" pitchFamily="18" charset="0"/>
              </a:rPr>
              <a:t> </a:t>
            </a:r>
            <a:r>
              <a:rPr lang="en-US" sz="2000" b="1" dirty="0" err="1">
                <a:solidFill>
                  <a:srgbClr val="0070C0"/>
                </a:solidFill>
                <a:latin typeface="Times New Roman" pitchFamily="18" charset="0"/>
                <a:cs typeface="Times New Roman" pitchFamily="18" charset="0"/>
              </a:rPr>
              <a:t>gì</a:t>
            </a:r>
            <a:r>
              <a:rPr lang="en-US" sz="2000" b="1" dirty="0">
                <a:solidFill>
                  <a:srgbClr val="0070C0"/>
                </a:solidFill>
                <a:latin typeface="Times New Roman" pitchFamily="18" charset="0"/>
                <a:cs typeface="Times New Roman" pitchFamily="18" charset="0"/>
              </a:rPr>
              <a:t>?</a:t>
            </a:r>
            <a:endParaRPr lang="en-US" sz="2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398251763"/>
      </p:ext>
    </p:extLst>
  </p:cSld>
  <p:clrMapOvr>
    <a:masterClrMapping/>
  </p:clrMapOvr>
  <mc:AlternateContent xmlns:mc="http://schemas.openxmlformats.org/markup-compatibility/2006" xmlns:p14="http://schemas.microsoft.com/office/powerpoint/2010/main">
    <mc:Choice Requires="p14">
      <p:transition spd="slow" p14:dur="2000" advTm="15860"/>
    </mc:Choice>
    <mc:Fallback xmlns="">
      <p:transition spd="slow" advTm="15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fade">
                                      <p:cBhvr>
                                        <p:cTn id="46" dur="500"/>
                                        <p:tgtEl>
                                          <p:spTgt spid="10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50"/>
                                        </p:tgtEl>
                                        <p:attrNameLst>
                                          <p:attrName>style.visibility</p:attrName>
                                        </p:attrNameLst>
                                      </p:cBhvr>
                                      <p:to>
                                        <p:strVal val="visible"/>
                                      </p:to>
                                    </p:set>
                                    <p:animEffect transition="in" filter="fade">
                                      <p:cBhvr>
                                        <p:cTn id="56" dur="500"/>
                                        <p:tgtEl>
                                          <p:spTgt spid="205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par>
                                <p:cTn id="62" presetID="55" presetClass="exit" presetSubtype="0" fill="hold" grpId="1" nodeType="withEffect">
                                  <p:stCondLst>
                                    <p:cond delay="0"/>
                                  </p:stCondLst>
                                  <p:childTnLst>
                                    <p:anim calcmode="lin" valueType="num">
                                      <p:cBhvr>
                                        <p:cTn id="63" dur="1000"/>
                                        <p:tgtEl>
                                          <p:spTgt spid="8"/>
                                        </p:tgtEl>
                                        <p:attrNameLst>
                                          <p:attrName>ppt_w</p:attrName>
                                        </p:attrNameLst>
                                      </p:cBhvr>
                                      <p:tavLst>
                                        <p:tav tm="0">
                                          <p:val>
                                            <p:strVal val="ppt_w"/>
                                          </p:val>
                                        </p:tav>
                                        <p:tav tm="100000">
                                          <p:val>
                                            <p:strVal val="ppt_w*0.70"/>
                                          </p:val>
                                        </p:tav>
                                      </p:tavLst>
                                    </p:anim>
                                    <p:anim calcmode="lin" valueType="num">
                                      <p:cBhvr>
                                        <p:cTn id="64" dur="1000"/>
                                        <p:tgtEl>
                                          <p:spTgt spid="8"/>
                                        </p:tgtEl>
                                        <p:attrNameLst>
                                          <p:attrName>ppt_h</p:attrName>
                                        </p:attrNameLst>
                                      </p:cBhvr>
                                      <p:tavLst>
                                        <p:tav tm="0">
                                          <p:val>
                                            <p:strVal val="ppt_h"/>
                                          </p:val>
                                        </p:tav>
                                        <p:tav tm="100000">
                                          <p:val>
                                            <p:strVal val="ppt_h"/>
                                          </p:val>
                                        </p:tav>
                                      </p:tavLst>
                                    </p:anim>
                                    <p:animEffect transition="out" filter="fade">
                                      <p:cBhvr>
                                        <p:cTn id="65" dur="1000"/>
                                        <p:tgtEl>
                                          <p:spTgt spid="8"/>
                                        </p:tgtEl>
                                      </p:cBhvr>
                                    </p:animEffect>
                                    <p:set>
                                      <p:cBhvr>
                                        <p:cTn id="66" dur="1" fill="hold">
                                          <p:stCondLst>
                                            <p:cond delay="999"/>
                                          </p:stCondLst>
                                        </p:cTn>
                                        <p:tgtEl>
                                          <p:spTgt spid="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circle(in)">
                                      <p:cBhvr>
                                        <p:cTn id="71" dur="20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circle(in)">
                                      <p:cBhvr>
                                        <p:cTn id="76" dur="2000"/>
                                        <p:tgtEl>
                                          <p:spTgt spid="14"/>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circle(in)">
                                      <p:cBhvr>
                                        <p:cTn id="81" dur="20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wipe(down)">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barn(inVertical)">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9" grpId="0"/>
      <p:bldP spid="10" grpId="0"/>
      <p:bldP spid="11" grpId="0"/>
      <p:bldP spid="12" grpId="0"/>
      <p:bldP spid="14" grpId="0"/>
      <p:bldP spid="16"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EF31ABE-3B93-4AF6-83F2-C9D98DF993E3}"/>
              </a:ext>
            </a:extLst>
          </p:cNvPr>
          <p:cNvPicPr>
            <a:picLocks noChangeAspect="1"/>
          </p:cNvPicPr>
          <p:nvPr/>
        </p:nvPicPr>
        <p:blipFill>
          <a:blip r:embed="rId2"/>
          <a:stretch>
            <a:fillRect/>
          </a:stretch>
        </p:blipFill>
        <p:spPr>
          <a:xfrm>
            <a:off x="5283315" y="1726841"/>
            <a:ext cx="6506833" cy="3821692"/>
          </a:xfrm>
          <a:prstGeom prst="rect">
            <a:avLst/>
          </a:prstGeom>
        </p:spPr>
      </p:pic>
      <p:pic>
        <p:nvPicPr>
          <p:cNvPr id="7" name="Picture 2" descr="Họ Sơn ca – Wikipedia tiếng Việt">
            <a:extLst>
              <a:ext uri="{FF2B5EF4-FFF2-40B4-BE49-F238E27FC236}">
                <a16:creationId xmlns:a16="http://schemas.microsoft.com/office/drawing/2014/main" xmlns="" id="{6D97B638-7400-40D4-87A4-C5C93305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186" y="1726841"/>
            <a:ext cx="6590436" cy="36303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72E63824-232E-4FC8-865F-8EA8AEC431CC}"/>
              </a:ext>
            </a:extLst>
          </p:cNvPr>
          <p:cNvSpPr txBox="1"/>
          <p:nvPr/>
        </p:nvSpPr>
        <p:spPr>
          <a:xfrm>
            <a:off x="5237019" y="389242"/>
            <a:ext cx="6630286" cy="1077218"/>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lang="en-US" altLang="zh-CN" sz="32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a:t>
            </a:r>
            <a:r>
              <a:rPr kumimoji="0" lang="en-US" altLang="zh-CN" sz="3200" b="0" i="0" u="none" strike="noStrike" kern="1200" cap="none" spc="0" normalizeH="0" baseline="0" noProof="0" dirty="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Đóng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vai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một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vật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trong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bài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để</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nói</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về</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công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việc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của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mình</a:t>
            </a:r>
            <a:r>
              <a:rPr lang="en-US" altLang="zh-CN" sz="32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en-US" altLang="zh-CN" sz="3200" b="0"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0" name="Rectangle 9"/>
          <p:cNvSpPr/>
          <p:nvPr/>
        </p:nvSpPr>
        <p:spPr>
          <a:xfrm>
            <a:off x="-1" y="430807"/>
            <a:ext cx="4641275" cy="5262979"/>
          </a:xfrm>
          <a:prstGeom prst="rect">
            <a:avLst/>
          </a:prstGeom>
        </p:spPr>
        <p:txBody>
          <a:bodyPr wrap="square">
            <a:spAutoFit/>
          </a:bodyPr>
          <a:lstStyle/>
          <a:p>
            <a:pPr algn="just"/>
            <a:r>
              <a:rPr lang="vi-VN" sz="2800" dirty="0">
                <a:latin typeface="+mj-lt"/>
              </a:rPr>
              <a:t>Quanh ta, mọi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vi-VN" sz="2800" dirty="0">
                <a:latin typeface="+mj-lt"/>
                <a:cs typeface="Times New Roman" panose="02020603050405020304" pitchFamily="18" charset="0"/>
              </a:rPr>
              <a:t>người </a:t>
            </a:r>
            <a:r>
              <a:rPr lang="vi-VN" sz="2800" dirty="0">
                <a:latin typeface="+mj-lt"/>
              </a:rPr>
              <a:t>đều làm việc.</a:t>
            </a:r>
          </a:p>
          <a:p>
            <a:pPr algn="just"/>
            <a:r>
              <a:rPr lang="en-US" sz="2800" dirty="0">
                <a:latin typeface="+mj-lt"/>
              </a:rPr>
              <a:t>      </a:t>
            </a:r>
            <a:r>
              <a:rPr lang="vi-VN" sz="2800" dirty="0">
                <a:latin typeface="+mj-lt"/>
              </a:rPr>
              <a:t>Cái đồng hồ tích tắc</a:t>
            </a:r>
            <a:r>
              <a:rPr lang="en-US" sz="2800" dirty="0">
                <a:latin typeface="+mj-lt"/>
                <a:cs typeface="Times New Roman" panose="02020603050405020304" pitchFamily="18" charset="0"/>
              </a:rPr>
              <a:t>,</a:t>
            </a:r>
            <a:r>
              <a:rPr lang="en-US" sz="2800" dirty="0">
                <a:latin typeface="+mj-lt"/>
              </a:rPr>
              <a:t> </a:t>
            </a:r>
            <a:r>
              <a:rPr lang="vi-VN" sz="2800" dirty="0">
                <a:latin typeface="+mj-lt"/>
              </a:rPr>
              <a:t>tích tắc báo phút, báo giờ.</a:t>
            </a:r>
          </a:p>
          <a:p>
            <a:pPr algn="just"/>
            <a:r>
              <a:rPr lang="en-US" sz="2800" dirty="0">
                <a:latin typeface="+mj-lt"/>
              </a:rPr>
              <a:t>      </a:t>
            </a:r>
            <a:r>
              <a:rPr lang="vi-VN" sz="2800" dirty="0">
                <a:latin typeface="+mj-lt"/>
              </a:rPr>
              <a:t>Con gà trống gáy vang ò … ó … o</a:t>
            </a:r>
            <a:r>
              <a:rPr lang="en-US" sz="2800" dirty="0">
                <a:latin typeface="+mj-lt"/>
              </a:rPr>
              <a:t> …</a:t>
            </a:r>
            <a:r>
              <a:rPr lang="vi-VN" sz="2800" dirty="0">
                <a:latin typeface="+mj-lt"/>
              </a:rPr>
              <a:t>, báo cho mọi người biết trời sắp sáng, mau mau thức dậy.</a:t>
            </a:r>
          </a:p>
          <a:p>
            <a:pPr algn="just"/>
            <a:r>
              <a:rPr lang="en-US" sz="2800" dirty="0">
                <a:latin typeface="+mj-lt"/>
              </a:rPr>
              <a:t>      </a:t>
            </a:r>
            <a:r>
              <a:rPr lang="vi-VN" sz="2800" dirty="0">
                <a:latin typeface="+mj-lt"/>
              </a:rPr>
              <a:t>Con tu hú kêu tu hú, tu hú. Thế là sắp đến mùa vải chín.</a:t>
            </a:r>
          </a:p>
          <a:p>
            <a:pPr algn="just"/>
            <a:r>
              <a:rPr lang="en-US" sz="2800" dirty="0">
                <a:latin typeface="+mj-lt"/>
              </a:rPr>
              <a:t>      </a:t>
            </a:r>
            <a:r>
              <a:rPr lang="vi-VN" sz="2800" dirty="0">
                <a:latin typeface="+mj-lt"/>
              </a:rPr>
              <a:t>Chim bắt sâu, bảo vệ mùa màng.</a:t>
            </a:r>
          </a:p>
        </p:txBody>
      </p:sp>
      <p:cxnSp>
        <p:nvCxnSpPr>
          <p:cNvPr id="11" name="Straight Connector 10">
            <a:extLst>
              <a:ext uri="{FF2B5EF4-FFF2-40B4-BE49-F238E27FC236}">
                <a16:creationId xmlns:a16="http://schemas.microsoft.com/office/drawing/2014/main" xmlns="" id="{0081FAE8-7793-44B4-BB7C-98E8FF3C68E7}"/>
              </a:ext>
            </a:extLst>
          </p:cNvPr>
          <p:cNvCxnSpPr>
            <a:cxnSpLocks/>
          </p:cNvCxnSpPr>
          <p:nvPr/>
        </p:nvCxnSpPr>
        <p:spPr>
          <a:xfrm>
            <a:off x="4706233" y="275828"/>
            <a:ext cx="0" cy="6306344"/>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DCF956A8-D8BE-408D-837C-8240ABD66701}"/>
              </a:ext>
            </a:extLst>
          </p:cNvPr>
          <p:cNvCxnSpPr>
            <a:cxnSpLocks/>
          </p:cNvCxnSpPr>
          <p:nvPr/>
        </p:nvCxnSpPr>
        <p:spPr>
          <a:xfrm flipV="1">
            <a:off x="642040" y="2583113"/>
            <a:ext cx="3643910" cy="14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xmlns="" id="{DCF956A8-D8BE-408D-837C-8240ABD66701}"/>
              </a:ext>
            </a:extLst>
          </p:cNvPr>
          <p:cNvCxnSpPr>
            <a:cxnSpLocks/>
          </p:cNvCxnSpPr>
          <p:nvPr/>
        </p:nvCxnSpPr>
        <p:spPr>
          <a:xfrm flipV="1">
            <a:off x="0" y="2964875"/>
            <a:ext cx="4475018" cy="1950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DCF956A8-D8BE-408D-837C-8240ABD66701}"/>
              </a:ext>
            </a:extLst>
          </p:cNvPr>
          <p:cNvCxnSpPr>
            <a:cxnSpLocks/>
          </p:cNvCxnSpPr>
          <p:nvPr/>
        </p:nvCxnSpPr>
        <p:spPr>
          <a:xfrm flipV="1">
            <a:off x="83127" y="3837195"/>
            <a:ext cx="1219200" cy="564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xmlns="" id="{DCF956A8-D8BE-408D-837C-8240ABD66701}"/>
              </a:ext>
            </a:extLst>
          </p:cNvPr>
          <p:cNvCxnSpPr>
            <a:cxnSpLocks/>
          </p:cNvCxnSpPr>
          <p:nvPr/>
        </p:nvCxnSpPr>
        <p:spPr>
          <a:xfrm flipV="1">
            <a:off x="83127" y="3408220"/>
            <a:ext cx="4475018" cy="1950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xmlns="" id="{DCF956A8-D8BE-408D-837C-8240ABD66701}"/>
              </a:ext>
            </a:extLst>
          </p:cNvPr>
          <p:cNvCxnSpPr>
            <a:cxnSpLocks/>
          </p:cNvCxnSpPr>
          <p:nvPr/>
        </p:nvCxnSpPr>
        <p:spPr>
          <a:xfrm>
            <a:off x="642040" y="4264805"/>
            <a:ext cx="3832978" cy="35087"/>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xmlns="" id="{DCF956A8-D8BE-408D-837C-8240ABD66701}"/>
              </a:ext>
            </a:extLst>
          </p:cNvPr>
          <p:cNvCxnSpPr>
            <a:cxnSpLocks/>
          </p:cNvCxnSpPr>
          <p:nvPr/>
        </p:nvCxnSpPr>
        <p:spPr>
          <a:xfrm>
            <a:off x="642040" y="5109417"/>
            <a:ext cx="39624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xmlns="" id="{3BFFB44A-3F1B-42C6-84E3-940E2EA4FCE0}"/>
              </a:ext>
            </a:extLst>
          </p:cNvPr>
          <p:cNvCxnSpPr>
            <a:cxnSpLocks/>
          </p:cNvCxnSpPr>
          <p:nvPr/>
        </p:nvCxnSpPr>
        <p:spPr>
          <a:xfrm>
            <a:off x="83127" y="5548533"/>
            <a:ext cx="720437" cy="714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1026" name="Picture 2" descr="Tu hú kêu là điềm báo gì? Đánh con gì dễ trúng - NgayAm.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521" y="1726841"/>
            <a:ext cx="6433319" cy="4070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nodeType="clickEffect">
                                  <p:stCondLst>
                                    <p:cond delay="0"/>
                                  </p:stCondLst>
                                  <p:childTnLst>
                                    <p:animEffect transition="out" filter="randombar(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barn(inVertical)">
                                      <p:cBhvr>
                                        <p:cTn id="42" dur="5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026"/>
                                        </p:tgtEl>
                                      </p:cBhvr>
                                    </p:animEffect>
                                    <p:set>
                                      <p:cBhvr>
                                        <p:cTn id="52" dur="1" fill="hold">
                                          <p:stCondLst>
                                            <p:cond delay="499"/>
                                          </p:stCondLst>
                                        </p:cTn>
                                        <p:tgtEl>
                                          <p:spTgt spid="10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4F01DED-D5EC-4E30-9808-76111614ABF0}"/>
              </a:ext>
            </a:extLst>
          </p:cNvPr>
          <p:cNvPicPr>
            <a:picLocks noChangeAspect="1"/>
          </p:cNvPicPr>
          <p:nvPr/>
        </p:nvPicPr>
        <p:blipFill>
          <a:blip r:embed="rId2"/>
          <a:stretch>
            <a:fillRect/>
          </a:stretch>
        </p:blipFill>
        <p:spPr>
          <a:xfrm>
            <a:off x="225539" y="346436"/>
            <a:ext cx="10874869" cy="4243066"/>
          </a:xfrm>
          <a:prstGeom prst="rect">
            <a:avLst/>
          </a:prstGeom>
        </p:spPr>
      </p:pic>
      <p:sp>
        <p:nvSpPr>
          <p:cNvPr id="11" name="TextBox 10">
            <a:extLst>
              <a:ext uri="{FF2B5EF4-FFF2-40B4-BE49-F238E27FC236}">
                <a16:creationId xmlns:a16="http://schemas.microsoft.com/office/drawing/2014/main" xmlns="" id="{D2498525-6E24-4DAE-87BF-7802486B196A}"/>
              </a:ext>
            </a:extLst>
          </p:cNvPr>
          <p:cNvSpPr txBox="1"/>
          <p:nvPr/>
        </p:nvSpPr>
        <p:spPr>
          <a:xfrm>
            <a:off x="1519625" y="5000836"/>
            <a:ext cx="87794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normalizeH="0" baseline="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4: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5400" b="1" i="0" u="none" strike="noStrike" kern="1200" normalizeH="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normalizeH="0" noProof="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54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966176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9A46351-1282-4D41-A595-B4B572952B51}"/>
              </a:ext>
            </a:extLst>
          </p:cNvPr>
          <p:cNvSpPr txBox="1"/>
          <p:nvPr/>
        </p:nvSpPr>
        <p:spPr>
          <a:xfrm>
            <a:off x="280270" y="920969"/>
            <a:ext cx="5815730" cy="4401205"/>
          </a:xfrm>
          <a:prstGeom prst="rect">
            <a:avLst/>
          </a:prstGeom>
          <a:noFill/>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Như mọi vật, mọi người, bé cũng làm việc. Bé làm bài, bé đi học, bé quét nhà, nhặt rau, chơi với em đỡ mẹ. Bé luôn luôn bận rộn, mà lúc nào cũng vui.</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FE31FD95-FFCD-41EA-A827-DF4C7D46ED6E}"/>
              </a:ext>
            </a:extLst>
          </p:cNvPr>
          <p:cNvSpPr txBox="1"/>
          <p:nvPr/>
        </p:nvSpPr>
        <p:spPr>
          <a:xfrm>
            <a:off x="6304250" y="633351"/>
            <a:ext cx="5679500" cy="1323439"/>
          </a:xfrm>
          <a:prstGeom prst="rect">
            <a:avLst/>
          </a:prstGeom>
          <a:noFill/>
        </p:spPr>
        <p:txBody>
          <a:bodyPr wrap="square" rtlCol="0">
            <a:spAutoFit/>
          </a:bodyPr>
          <a:lstStyle/>
          <a:p>
            <a:pPr algn="just"/>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Bạn</a:t>
            </a:r>
            <a:r>
              <a:rPr lang="en-US" sz="4000" dirty="0" smtClean="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bé</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trong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bài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làm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những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việc</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gì</a:t>
            </a:r>
            <a:r>
              <a:rPr lang="en-US" sz="4000" dirty="0">
                <a:solidFill>
                  <a:srgbClr val="0070C0"/>
                </a:solidFill>
                <a:latin typeface="Times New Roman" pitchFamily="18" charset="0"/>
                <a:cs typeface="Times New Roman" pitchFamily="18" charset="0"/>
              </a:rPr>
              <a:t>?</a:t>
            </a:r>
          </a:p>
        </p:txBody>
      </p:sp>
      <p:cxnSp>
        <p:nvCxnSpPr>
          <p:cNvPr id="10" name="Straight Connector 9">
            <a:extLst>
              <a:ext uri="{FF2B5EF4-FFF2-40B4-BE49-F238E27FC236}">
                <a16:creationId xmlns:a16="http://schemas.microsoft.com/office/drawing/2014/main" xmlns="" id="{F5A71F72-6F63-4194-A0D6-2D97C85D598A}"/>
              </a:ext>
            </a:extLst>
          </p:cNvPr>
          <p:cNvCxnSpPr>
            <a:cxnSpLocks/>
          </p:cNvCxnSpPr>
          <p:nvPr/>
        </p:nvCxnSpPr>
        <p:spPr>
          <a:xfrm flipV="1">
            <a:off x="1207572" y="2710084"/>
            <a:ext cx="1611242" cy="95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xmlns="" id="{3BFFB44A-3F1B-42C6-84E3-940E2EA4FCE0}"/>
              </a:ext>
            </a:extLst>
          </p:cNvPr>
          <p:cNvCxnSpPr>
            <a:cxnSpLocks/>
          </p:cNvCxnSpPr>
          <p:nvPr/>
        </p:nvCxnSpPr>
        <p:spPr>
          <a:xfrm>
            <a:off x="3780468" y="2719609"/>
            <a:ext cx="140589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xmlns="" id="{3AE5F6A1-1D28-4D20-B9EB-BB8E86104128}"/>
              </a:ext>
            </a:extLst>
          </p:cNvPr>
          <p:cNvCxnSpPr>
            <a:cxnSpLocks/>
          </p:cNvCxnSpPr>
          <p:nvPr/>
        </p:nvCxnSpPr>
        <p:spPr>
          <a:xfrm flipV="1">
            <a:off x="4387579" y="3328990"/>
            <a:ext cx="1545029" cy="7272"/>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xmlns="" id="{DCF956A8-D8BE-408D-837C-8240ABD66701}"/>
              </a:ext>
            </a:extLst>
          </p:cNvPr>
          <p:cNvCxnSpPr>
            <a:cxnSpLocks/>
          </p:cNvCxnSpPr>
          <p:nvPr/>
        </p:nvCxnSpPr>
        <p:spPr>
          <a:xfrm>
            <a:off x="2409000" y="3354121"/>
            <a:ext cx="15582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xmlns="" id="{B18DCFF3-87C3-4A1B-AB8B-8AE668EAE88A}"/>
              </a:ext>
            </a:extLst>
          </p:cNvPr>
          <p:cNvCxnSpPr>
            <a:cxnSpLocks/>
          </p:cNvCxnSpPr>
          <p:nvPr/>
        </p:nvCxnSpPr>
        <p:spPr>
          <a:xfrm flipV="1">
            <a:off x="399154" y="3957638"/>
            <a:ext cx="2244034" cy="132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xmlns="" id="{5355E64C-9FC7-4F0A-844E-D5857E96355D}"/>
              </a:ext>
            </a:extLst>
          </p:cNvPr>
          <p:cNvCxnSpPr>
            <a:cxnSpLocks/>
          </p:cNvCxnSpPr>
          <p:nvPr/>
        </p:nvCxnSpPr>
        <p:spPr>
          <a:xfrm flipV="1">
            <a:off x="399154" y="3328990"/>
            <a:ext cx="1614039" cy="13296"/>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xmlns="" id="{F3655087-6BCA-448A-B450-DC78E7DD3D23}"/>
              </a:ext>
            </a:extLst>
          </p:cNvPr>
          <p:cNvSpPr txBox="1"/>
          <p:nvPr/>
        </p:nvSpPr>
        <p:spPr>
          <a:xfrm>
            <a:off x="6358330" y="633351"/>
            <a:ext cx="5302872" cy="1938992"/>
          </a:xfrm>
          <a:prstGeom prst="rect">
            <a:avLst/>
          </a:prstGeom>
          <a:noFill/>
        </p:spPr>
        <p:txBody>
          <a:bodyPr wrap="square" rtlCol="0">
            <a:spAutoFit/>
          </a:bodyPr>
          <a:lstStyle/>
          <a:p>
            <a:pPr algn="just"/>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Tuy</a:t>
            </a:r>
            <a:r>
              <a:rPr lang="en-US" sz="4000" dirty="0" smtClean="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bận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rộn</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như</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thế</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nhưng</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bé</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cảm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thấy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thế</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nào</a:t>
            </a:r>
            <a:r>
              <a:rPr lang="en-US" sz="4000" dirty="0">
                <a:solidFill>
                  <a:srgbClr val="0070C0"/>
                </a:solidFill>
                <a:latin typeface="Times New Roman" pitchFamily="18" charset="0"/>
                <a:cs typeface="Times New Roman" pitchFamily="18" charset="0"/>
              </a:rPr>
              <a:t>?</a:t>
            </a:r>
          </a:p>
        </p:txBody>
      </p:sp>
      <p:cxnSp>
        <p:nvCxnSpPr>
          <p:cNvPr id="25" name="Straight Connector 24">
            <a:extLst>
              <a:ext uri="{FF2B5EF4-FFF2-40B4-BE49-F238E27FC236}">
                <a16:creationId xmlns:a16="http://schemas.microsoft.com/office/drawing/2014/main" xmlns="" id="{0081FAE8-7793-44B4-BB7C-98E8FF3C68E7}"/>
              </a:ext>
            </a:extLst>
          </p:cNvPr>
          <p:cNvCxnSpPr>
            <a:cxnSpLocks/>
          </p:cNvCxnSpPr>
          <p:nvPr/>
        </p:nvCxnSpPr>
        <p:spPr>
          <a:xfrm>
            <a:off x="6230233" y="275828"/>
            <a:ext cx="0" cy="6306344"/>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xmlns="" id="{DA3B76CA-038A-439E-9C3F-95F44D3EE56F}"/>
              </a:ext>
            </a:extLst>
          </p:cNvPr>
          <p:cNvSpPr txBox="1"/>
          <p:nvPr/>
        </p:nvSpPr>
        <p:spPr>
          <a:xfrm>
            <a:off x="6230233" y="2572343"/>
            <a:ext cx="5827533" cy="1323439"/>
          </a:xfrm>
          <a:prstGeom prst="rect">
            <a:avLst/>
          </a:prstGeom>
          <a:noFill/>
        </p:spPr>
        <p:txBody>
          <a:bodyPr wrap="square" rtlCol="0">
            <a:spAutoFit/>
          </a:bodyPr>
          <a:lstStyle/>
          <a:p>
            <a:r>
              <a:rPr lang="en-US" sz="4000" dirty="0" err="1">
                <a:solidFill>
                  <a:srgbClr val="FF0000"/>
                </a:solidFill>
                <a:latin typeface="Times New Roman" pitchFamily="18" charset="0"/>
                <a:cs typeface="Times New Roman" pitchFamily="18" charset="0"/>
              </a:rPr>
              <a:t>Tuy</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bận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rộn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như</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thế</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nhưng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lúc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nào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bé</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cũng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vui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vẻ</a:t>
            </a:r>
            <a:r>
              <a:rPr lang="en-US" sz="4000" dirty="0">
                <a:solidFill>
                  <a:srgbClr val="FF0000"/>
                </a:solidFill>
                <a:latin typeface="Times New Roman" pitchFamily="18" charset="0"/>
                <a:cs typeface="Times New Roman" pitchFamily="18" charset="0"/>
              </a:rPr>
              <a:t>.</a:t>
            </a:r>
          </a:p>
        </p:txBody>
      </p:sp>
      <p:cxnSp>
        <p:nvCxnSpPr>
          <p:cNvPr id="23" name="Straight Connector 22">
            <a:extLst>
              <a:ext uri="{FF2B5EF4-FFF2-40B4-BE49-F238E27FC236}">
                <a16:creationId xmlns:a16="http://schemas.microsoft.com/office/drawing/2014/main" xmlns="" id="{B18DCFF3-87C3-4A1B-AB8B-8AE668EAE88A}"/>
              </a:ext>
            </a:extLst>
          </p:cNvPr>
          <p:cNvCxnSpPr>
            <a:cxnSpLocks/>
          </p:cNvCxnSpPr>
          <p:nvPr/>
        </p:nvCxnSpPr>
        <p:spPr>
          <a:xfrm>
            <a:off x="3188135" y="3939888"/>
            <a:ext cx="2907865" cy="575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xmlns="" id="{B18DCFF3-87C3-4A1B-AB8B-8AE668EAE88A}"/>
              </a:ext>
            </a:extLst>
          </p:cNvPr>
          <p:cNvCxnSpPr>
            <a:cxnSpLocks/>
          </p:cNvCxnSpPr>
          <p:nvPr/>
        </p:nvCxnSpPr>
        <p:spPr>
          <a:xfrm flipV="1">
            <a:off x="399154" y="4574400"/>
            <a:ext cx="5533454" cy="19129"/>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xmlns="" id="{B18DCFF3-87C3-4A1B-AB8B-8AE668EAE88A}"/>
              </a:ext>
            </a:extLst>
          </p:cNvPr>
          <p:cNvCxnSpPr>
            <a:cxnSpLocks/>
          </p:cNvCxnSpPr>
          <p:nvPr/>
        </p:nvCxnSpPr>
        <p:spPr>
          <a:xfrm flipV="1">
            <a:off x="443333" y="5140807"/>
            <a:ext cx="585367" cy="754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55934814"/>
      </p:ext>
    </p:extLst>
  </p:cSld>
  <p:clrMapOvr>
    <a:masterClrMapping/>
  </p:clrMapOvr>
  <mc:AlternateContent xmlns:mc="http://schemas.openxmlformats.org/markup-compatibility/2006" xmlns:p14="http://schemas.microsoft.com/office/powerpoint/2010/main">
    <mc:Choice Requires="p14">
      <p:transition spd="slow" p14:dur="2000" advTm="53693"/>
    </mc:Choice>
    <mc:Fallback xmlns="">
      <p:transition spd="slow" advTm="536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grpId="1" nodeType="clickEffect">
                                  <p:stCondLst>
                                    <p:cond delay="0"/>
                                  </p:stCondLst>
                                  <p:childTnLst>
                                    <p:animEffect transition="out" filter="randombar(horizontal)">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4" presetClass="exit" presetSubtype="10" fill="hold" nodeType="withEffect">
                                  <p:stCondLst>
                                    <p:cond delay="0"/>
                                  </p:stCondLst>
                                  <p:childTnLst>
                                    <p:animEffect transition="out" filter="randombar(horizontal)">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14" presetClass="exit" presetSubtype="10" fill="hold" nodeType="withEffect">
                                  <p:stCondLst>
                                    <p:cond delay="0"/>
                                  </p:stCondLst>
                                  <p:childTnLst>
                                    <p:animEffect transition="out" filter="randombar(horizontal)">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4" presetClass="exit" presetSubtype="10" fill="hold" nodeType="withEffect">
                                  <p:stCondLst>
                                    <p:cond delay="0"/>
                                  </p:stCondLst>
                                  <p:childTnLst>
                                    <p:animEffect transition="out" filter="randombar(horizontal)">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par>
                                <p:cTn id="60" presetID="14" presetClass="exit" presetSubtype="10" fill="hold" nodeType="withEffect">
                                  <p:stCondLst>
                                    <p:cond delay="0"/>
                                  </p:stCondLst>
                                  <p:childTnLst>
                                    <p:animEffect transition="out" filter="randombar(horizont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barn(inVertical)">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24"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00A2C72-4CBF-4911-AC02-7CC0696BE5B8}"/>
              </a:ext>
            </a:extLst>
          </p:cNvPr>
          <p:cNvSpPr txBox="1"/>
          <p:nvPr/>
        </p:nvSpPr>
        <p:spPr>
          <a:xfrm>
            <a:off x="97203" y="513257"/>
            <a:ext cx="6165051" cy="1323439"/>
          </a:xfrm>
          <a:prstGeom prst="rect">
            <a:avLst/>
          </a:prstGeom>
          <a:noFill/>
        </p:spPr>
        <p:txBody>
          <a:bodyPr wrap="square" rtlCol="0">
            <a:spAutoFit/>
          </a:bodyPr>
          <a:lstStyle/>
          <a:p>
            <a:r>
              <a:rPr lang="en-US" sz="4000" b="1" dirty="0" smtClean="0">
                <a:solidFill>
                  <a:srgbClr val="0070C0"/>
                </a:solidFill>
                <a:latin typeface="Times New Roman" pitchFamily="18" charset="0"/>
                <a:cs typeface="Times New Roman" pitchFamily="18" charset="0"/>
              </a:rPr>
              <a:t>- </a:t>
            </a:r>
            <a:r>
              <a:rPr lang="en-US" sz="4000" dirty="0" smtClean="0">
                <a:solidFill>
                  <a:srgbClr val="0070C0"/>
                </a:solidFill>
                <a:latin typeface="Times New Roman" pitchFamily="18" charset="0"/>
                <a:cs typeface="Times New Roman" pitchFamily="18" charset="0"/>
              </a:rPr>
              <a:t>Theo </a:t>
            </a:r>
            <a:r>
              <a:rPr lang="en-US" sz="4000" dirty="0" err="1">
                <a:solidFill>
                  <a:srgbClr val="0070C0"/>
                </a:solidFill>
                <a:latin typeface="Times New Roman" pitchFamily="18" charset="0"/>
                <a:cs typeface="Times New Roman" pitchFamily="18" charset="0"/>
              </a:rPr>
              <a:t>em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vì</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sao</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bé</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lại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thấy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vui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khi</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làm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việc</a:t>
            </a:r>
            <a:r>
              <a:rPr lang="en-US" sz="4000" dirty="0">
                <a:solidFill>
                  <a:srgbClr val="0070C0"/>
                </a:solidFill>
                <a:latin typeface="Times New Roman" pitchFamily="18" charset="0"/>
                <a:cs typeface="Times New Roman" pitchFamily="18" charset="0"/>
              </a:rPr>
              <a:t>?</a:t>
            </a:r>
          </a:p>
        </p:txBody>
      </p:sp>
      <p:sp>
        <p:nvSpPr>
          <p:cNvPr id="5" name="TextBox 4">
            <a:extLst>
              <a:ext uri="{FF2B5EF4-FFF2-40B4-BE49-F238E27FC236}">
                <a16:creationId xmlns:a16="http://schemas.microsoft.com/office/drawing/2014/main" xmlns="" id="{999D0AEE-DDAC-459D-A2E2-B9E767211B0E}"/>
              </a:ext>
            </a:extLst>
          </p:cNvPr>
          <p:cNvSpPr txBox="1"/>
          <p:nvPr/>
        </p:nvSpPr>
        <p:spPr>
          <a:xfrm>
            <a:off x="97203" y="2241510"/>
            <a:ext cx="4973561" cy="1938992"/>
          </a:xfrm>
          <a:prstGeom prst="rect">
            <a:avLst/>
          </a:prstGeom>
          <a:noFill/>
        </p:spPr>
        <p:txBody>
          <a:bodyPr wrap="square" rtlCol="0">
            <a:spAutoFit/>
          </a:bodyPr>
          <a:lstStyle/>
          <a:p>
            <a:r>
              <a:rPr lang="en-US" sz="4000" dirty="0" err="1">
                <a:solidFill>
                  <a:srgbClr val="FF0000"/>
                </a:solidFill>
                <a:latin typeface="Times New Roman" pitchFamily="18" charset="0"/>
                <a:cs typeface="Times New Roman" pitchFamily="18" charset="0"/>
              </a:rPr>
              <a:t>Vì</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những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việc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bé</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làm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giúp</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ích</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cho</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bản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thân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mọi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người</a:t>
            </a:r>
            <a:r>
              <a:rPr lang="en-US" sz="4000" dirty="0">
                <a:solidFill>
                  <a:srgbClr val="FF0000"/>
                </a:solidFill>
                <a:latin typeface="Times New Roman" pitchFamily="18" charset="0"/>
                <a:cs typeface="Times New Roman" pitchFamily="18" charset="0"/>
              </a:rPr>
              <a:t>.</a:t>
            </a:r>
          </a:p>
        </p:txBody>
      </p:sp>
      <p:sp>
        <p:nvSpPr>
          <p:cNvPr id="7" name="TextBox 6">
            <a:extLst>
              <a:ext uri="{FF2B5EF4-FFF2-40B4-BE49-F238E27FC236}">
                <a16:creationId xmlns:a16="http://schemas.microsoft.com/office/drawing/2014/main" xmlns="" id="{93B8E727-78D6-4B73-A068-FFC8A4553E5A}"/>
              </a:ext>
            </a:extLst>
          </p:cNvPr>
          <p:cNvSpPr txBox="1"/>
          <p:nvPr/>
        </p:nvSpPr>
        <p:spPr>
          <a:xfrm>
            <a:off x="225441" y="513257"/>
            <a:ext cx="5510342" cy="1938992"/>
          </a:xfrm>
          <a:prstGeom prst="rect">
            <a:avLst/>
          </a:prstGeom>
          <a:noFill/>
        </p:spPr>
        <p:txBody>
          <a:bodyPr wrap="square" rtlCol="0">
            <a:spAutoFit/>
          </a:bodyPr>
          <a:lstStyle/>
          <a:p>
            <a:r>
              <a:rPr lang="en-US" sz="4000" dirty="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Theo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mọi</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628" y="614401"/>
            <a:ext cx="7239647" cy="4968981"/>
          </a:xfrm>
          <a:prstGeom prst="flowChartMagneticTape">
            <a:avLst/>
          </a:prstGeom>
        </p:spPr>
      </p:pic>
      <p:sp>
        <p:nvSpPr>
          <p:cNvPr id="9" name="Rectangle 8"/>
          <p:cNvSpPr/>
          <p:nvPr/>
        </p:nvSpPr>
        <p:spPr>
          <a:xfrm>
            <a:off x="97203" y="2327397"/>
            <a:ext cx="5510343" cy="2554545"/>
          </a:xfrm>
          <a:prstGeom prst="rect">
            <a:avLst/>
          </a:prstGeom>
        </p:spPr>
        <p:txBody>
          <a:bodyPr wrap="square">
            <a:spAutoFit/>
          </a:bodyPr>
          <a:lstStyle/>
          <a:p>
            <a:pPr lvl="0"/>
            <a:r>
              <a:rPr lang="en-US" sz="4000" dirty="0" err="1">
                <a:solidFill>
                  <a:srgbClr val="0070C0"/>
                </a:solidFill>
                <a:latin typeface="Times New Roman" pitchFamily="18" charset="0"/>
                <a:cs typeface="Times New Roman" pitchFamily="18" charset="0"/>
              </a:rPr>
              <a:t>Hãy</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kể</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thêm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một</a:t>
            </a:r>
            <a:r>
              <a:rPr lang="en-US" sz="4000" dirty="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số</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việc</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làm</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ích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của</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em</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hoặc</a:t>
            </a:r>
            <a:r>
              <a:rPr lang="en-US" sz="4000" dirty="0" smtClean="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vật</a:t>
            </a:r>
            <a:r>
              <a:rPr lang="en-US" sz="4000" dirty="0">
                <a:solidFill>
                  <a:srgbClr val="0070C0"/>
                </a:solidFill>
                <a:latin typeface="Times New Roman" pitchFamily="18" charset="0"/>
                <a:cs typeface="Times New Roman" pitchFamily="18" charset="0"/>
              </a:rPr>
              <a:t>, con </a:t>
            </a:r>
            <a:r>
              <a:rPr lang="en-US" sz="4000" dirty="0" err="1">
                <a:solidFill>
                  <a:srgbClr val="0070C0"/>
                </a:solidFill>
                <a:latin typeface="Times New Roman" pitchFamily="18" charset="0"/>
                <a:cs typeface="Times New Roman" pitchFamily="18" charset="0"/>
              </a:rPr>
              <a:t>vật</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có</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ích</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mà</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em</a:t>
            </a:r>
            <a:r>
              <a:rPr lang="en-US" sz="4000" dirty="0">
                <a:solidFill>
                  <a:srgbClr val="0070C0"/>
                </a:solidFill>
                <a:latin typeface="Times New Roman" pitchFamily="18" charset="0"/>
                <a:cs typeface="Times New Roman" pitchFamily="18" charset="0"/>
              </a:rPr>
              <a:t> </a:t>
            </a:r>
            <a:r>
              <a:rPr lang="en-US" sz="4000" dirty="0" err="1">
                <a:solidFill>
                  <a:srgbClr val="0070C0"/>
                </a:solidFill>
                <a:latin typeface="Times New Roman" pitchFamily="18" charset="0"/>
                <a:cs typeface="Times New Roman" pitchFamily="18" charset="0"/>
              </a:rPr>
              <a:t>biết</a:t>
            </a:r>
            <a:r>
              <a:rPr lang="en-US" sz="4000" dirty="0">
                <a:solidFill>
                  <a:srgbClr val="0070C0"/>
                </a:solidFill>
                <a:latin typeface="Times New Roman" pitchFamily="18" charset="0"/>
                <a:cs typeface="Times New Roman" pitchFamily="18" charset="0"/>
              </a:rPr>
              <a:t>. </a:t>
            </a:r>
          </a:p>
        </p:txBody>
      </p:sp>
    </p:spTree>
    <p:extLst>
      <p:ext uri="{BB962C8B-B14F-4D97-AF65-F5344CB8AC3E}">
        <p14:creationId xmlns:p14="http://schemas.microsoft.com/office/powerpoint/2010/main" val="380893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C7B6E65-BE28-4016-8392-0AC5C8FEFAD7}"/>
              </a:ext>
            </a:extLst>
          </p:cNvPr>
          <p:cNvPicPr>
            <a:picLocks noChangeAspect="1"/>
          </p:cNvPicPr>
          <p:nvPr/>
        </p:nvPicPr>
        <p:blipFill>
          <a:blip r:embed="rId3"/>
          <a:stretch>
            <a:fillRect/>
          </a:stretch>
        </p:blipFill>
        <p:spPr>
          <a:xfrm>
            <a:off x="1676400" y="188623"/>
            <a:ext cx="3124200" cy="2418469"/>
          </a:xfrm>
          <a:prstGeom prst="rect">
            <a:avLst/>
          </a:prstGeom>
        </p:spPr>
      </p:pic>
      <p:pic>
        <p:nvPicPr>
          <p:cNvPr id="9" name="Picture 8">
            <a:extLst>
              <a:ext uri="{FF2B5EF4-FFF2-40B4-BE49-F238E27FC236}">
                <a16:creationId xmlns:a16="http://schemas.microsoft.com/office/drawing/2014/main" xmlns="" id="{523660C9-A64A-45DA-973B-EB6BB6A2223D}"/>
              </a:ext>
            </a:extLst>
          </p:cNvPr>
          <p:cNvPicPr>
            <a:picLocks noChangeAspect="1"/>
          </p:cNvPicPr>
          <p:nvPr/>
        </p:nvPicPr>
        <p:blipFill>
          <a:blip r:embed="rId4"/>
          <a:stretch>
            <a:fillRect/>
          </a:stretch>
        </p:blipFill>
        <p:spPr>
          <a:xfrm>
            <a:off x="4817011" y="195879"/>
            <a:ext cx="2781300" cy="2424332"/>
          </a:xfrm>
          <a:prstGeom prst="rect">
            <a:avLst/>
          </a:prstGeom>
        </p:spPr>
      </p:pic>
      <p:pic>
        <p:nvPicPr>
          <p:cNvPr id="15" name="Picture 14">
            <a:extLst>
              <a:ext uri="{FF2B5EF4-FFF2-40B4-BE49-F238E27FC236}">
                <a16:creationId xmlns:a16="http://schemas.microsoft.com/office/drawing/2014/main" xmlns="" id="{6C43A920-C711-452D-81CC-E1C6B019EA30}"/>
              </a:ext>
            </a:extLst>
          </p:cNvPr>
          <p:cNvPicPr>
            <a:picLocks noChangeAspect="1"/>
          </p:cNvPicPr>
          <p:nvPr/>
        </p:nvPicPr>
        <p:blipFill>
          <a:blip r:embed="rId5"/>
          <a:stretch>
            <a:fillRect/>
          </a:stretch>
        </p:blipFill>
        <p:spPr>
          <a:xfrm>
            <a:off x="7641686" y="188622"/>
            <a:ext cx="2873915" cy="2418470"/>
          </a:xfrm>
          <a:prstGeom prst="rect">
            <a:avLst/>
          </a:prstGeom>
        </p:spPr>
      </p:pic>
      <p:pic>
        <p:nvPicPr>
          <p:cNvPr id="18" name="Picture 17">
            <a:extLst>
              <a:ext uri="{FF2B5EF4-FFF2-40B4-BE49-F238E27FC236}">
                <a16:creationId xmlns:a16="http://schemas.microsoft.com/office/drawing/2014/main" xmlns="" id="{80ED4DA1-AD81-4296-9EF6-17AA56709BC3}"/>
              </a:ext>
            </a:extLst>
          </p:cNvPr>
          <p:cNvPicPr>
            <a:picLocks noChangeAspect="1"/>
          </p:cNvPicPr>
          <p:nvPr/>
        </p:nvPicPr>
        <p:blipFill>
          <a:blip r:embed="rId6"/>
          <a:stretch>
            <a:fillRect/>
          </a:stretch>
        </p:blipFill>
        <p:spPr>
          <a:xfrm>
            <a:off x="1676398" y="3276600"/>
            <a:ext cx="3124200" cy="2724150"/>
          </a:xfrm>
          <a:prstGeom prst="rect">
            <a:avLst/>
          </a:prstGeom>
        </p:spPr>
      </p:pic>
      <p:pic>
        <p:nvPicPr>
          <p:cNvPr id="21" name="Picture 20">
            <a:extLst>
              <a:ext uri="{FF2B5EF4-FFF2-40B4-BE49-F238E27FC236}">
                <a16:creationId xmlns:a16="http://schemas.microsoft.com/office/drawing/2014/main" xmlns="" id="{FBD9AAB6-13C3-4B33-959B-D153F27B3AEA}"/>
              </a:ext>
            </a:extLst>
          </p:cNvPr>
          <p:cNvPicPr>
            <a:picLocks noChangeAspect="1"/>
          </p:cNvPicPr>
          <p:nvPr/>
        </p:nvPicPr>
        <p:blipFill>
          <a:blip r:embed="rId7"/>
          <a:stretch>
            <a:fillRect/>
          </a:stretch>
        </p:blipFill>
        <p:spPr>
          <a:xfrm>
            <a:off x="4817011" y="3301219"/>
            <a:ext cx="2781301" cy="2712427"/>
          </a:xfrm>
          <a:prstGeom prst="rect">
            <a:avLst/>
          </a:prstGeom>
        </p:spPr>
      </p:pic>
      <p:sp>
        <p:nvSpPr>
          <p:cNvPr id="23" name="TextBox 22">
            <a:extLst>
              <a:ext uri="{FF2B5EF4-FFF2-40B4-BE49-F238E27FC236}">
                <a16:creationId xmlns:a16="http://schemas.microsoft.com/office/drawing/2014/main" xmlns="" id="{7FF74F81-D7C7-4535-94E9-4BC71C71783D}"/>
              </a:ext>
            </a:extLst>
          </p:cNvPr>
          <p:cNvSpPr txBox="1"/>
          <p:nvPr/>
        </p:nvSpPr>
        <p:spPr>
          <a:xfrm>
            <a:off x="4648200" y="2725497"/>
            <a:ext cx="3962400"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LAO ĐỘNG LÀ VINH QUANG!</a:t>
            </a:r>
          </a:p>
        </p:txBody>
      </p:sp>
      <p:pic>
        <p:nvPicPr>
          <p:cNvPr id="24" name="Picture 23">
            <a:extLst>
              <a:ext uri="{FF2B5EF4-FFF2-40B4-BE49-F238E27FC236}">
                <a16:creationId xmlns:a16="http://schemas.microsoft.com/office/drawing/2014/main" xmlns="" id="{AC433E28-56C4-4D10-B23F-6C96CB9E3EDF}"/>
              </a:ext>
            </a:extLst>
          </p:cNvPr>
          <p:cNvPicPr>
            <a:picLocks noChangeAspect="1"/>
          </p:cNvPicPr>
          <p:nvPr/>
        </p:nvPicPr>
        <p:blipFill>
          <a:blip r:embed="rId8"/>
          <a:stretch>
            <a:fillRect/>
          </a:stretch>
        </p:blipFill>
        <p:spPr>
          <a:xfrm>
            <a:off x="7641686" y="3354998"/>
            <a:ext cx="2873915" cy="2658648"/>
          </a:xfrm>
          <a:prstGeom prst="rect">
            <a:avLst/>
          </a:prstGeom>
        </p:spPr>
      </p:pic>
    </p:spTree>
    <p:custDataLst>
      <p:tags r:id="rId1"/>
    </p:custDataLst>
    <p:extLst>
      <p:ext uri="{BB962C8B-B14F-4D97-AF65-F5344CB8AC3E}">
        <p14:creationId xmlns:p14="http://schemas.microsoft.com/office/powerpoint/2010/main" val="1497225542"/>
      </p:ext>
    </p:extLst>
  </p:cSld>
  <p:clrMapOvr>
    <a:masterClrMapping/>
  </p:clrMapOvr>
  <mc:AlternateContent xmlns:mc="http://schemas.openxmlformats.org/markup-compatibility/2006" xmlns:p14="http://schemas.microsoft.com/office/powerpoint/2010/main">
    <mc:Choice Requires="p14">
      <p:transition spd="slow" p14:dur="2000" advTm="118136"/>
    </mc:Choice>
    <mc:Fallback xmlns="">
      <p:transition spd="slow" advTm="1181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C78BED4-6406-4873-9A83-B5E8372CA3C2}"/>
              </a:ext>
            </a:extLst>
          </p:cNvPr>
          <p:cNvSpPr txBox="1"/>
          <p:nvPr/>
        </p:nvSpPr>
        <p:spPr>
          <a:xfrm>
            <a:off x="3808027" y="2043664"/>
            <a:ext cx="4578895" cy="20310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b="1" dirty="0" err="1">
                <a:solidFill>
                  <a:srgbClr val="FFFFFF"/>
                </a:solidFill>
                <a:latin typeface="+mj-lt"/>
                <a:ea typeface="+mj-ea"/>
                <a:cs typeface="+mj-cs"/>
              </a:rPr>
              <a:t>Câu</a:t>
            </a:r>
            <a:r>
              <a:rPr lang="en-US" sz="3300" b="1" dirty="0">
                <a:solidFill>
                  <a:srgbClr val="FFFFFF"/>
                </a:solidFill>
                <a:latin typeface="+mj-lt"/>
                <a:ea typeface="+mj-ea"/>
                <a:cs typeface="+mj-cs"/>
              </a:rPr>
              <a:t> 7. </a:t>
            </a:r>
            <a:r>
              <a:rPr lang="en-US" sz="3300" dirty="0" err="1">
                <a:solidFill>
                  <a:srgbClr val="FFFFFF"/>
                </a:solidFill>
                <a:latin typeface="+mj-lt"/>
                <a:ea typeface="+mj-ea"/>
                <a:cs typeface="+mj-cs"/>
              </a:rPr>
              <a:t>Em</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đã</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làm</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những</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việc</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gì</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để</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phục</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vụ</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bản</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thân</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và</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giúp</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đỡ</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người</a:t>
            </a:r>
            <a:r>
              <a:rPr lang="en-US" sz="3300" dirty="0">
                <a:solidFill>
                  <a:srgbClr val="FFFFFF"/>
                </a:solidFill>
                <a:latin typeface="+mj-lt"/>
                <a:ea typeface="+mj-ea"/>
                <a:cs typeface="+mj-cs"/>
              </a:rPr>
              <a:t> </a:t>
            </a:r>
            <a:r>
              <a:rPr lang="en-US" sz="3300" dirty="0" err="1">
                <a:solidFill>
                  <a:srgbClr val="FFFFFF"/>
                </a:solidFill>
                <a:latin typeface="+mj-lt"/>
                <a:ea typeface="+mj-ea"/>
                <a:cs typeface="+mj-cs"/>
              </a:rPr>
              <a:t>khác</a:t>
            </a:r>
            <a:r>
              <a:rPr lang="en-US" sz="3300" dirty="0">
                <a:solidFill>
                  <a:srgbClr val="FFFFFF"/>
                </a:solidFill>
                <a:latin typeface="+mj-lt"/>
                <a:ea typeface="+mj-ea"/>
                <a:cs typeface="+mj-cs"/>
              </a:rPr>
              <a:t>?</a:t>
            </a:r>
          </a:p>
        </p:txBody>
      </p:sp>
      <p:pic>
        <p:nvPicPr>
          <p:cNvPr id="1026" name="Picture 2" descr="10 Cách sắp xếp sách vở trên bàn học giúp con thông minh và sáng dạ">
            <a:extLst>
              <a:ext uri="{FF2B5EF4-FFF2-40B4-BE49-F238E27FC236}">
                <a16:creationId xmlns:a16="http://schemas.microsoft.com/office/drawing/2014/main" xmlns="" id="{ED670255-E94B-4999-BF7F-E01CB7316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143000"/>
            <a:ext cx="337484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ạt động của Đậu Nành – M.E School">
            <a:extLst>
              <a:ext uri="{FF2B5EF4-FFF2-40B4-BE49-F238E27FC236}">
                <a16:creationId xmlns:a16="http://schemas.microsoft.com/office/drawing/2014/main" xmlns="" id="{1BAA5556-B22E-460B-A466-845BF9DF3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903020"/>
            <a:ext cx="3374845" cy="2497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ạy trẻ cách gấp quần áo siêu đơn giản chỉ với một miếng bìa cát tông">
            <a:extLst>
              <a:ext uri="{FF2B5EF4-FFF2-40B4-BE49-F238E27FC236}">
                <a16:creationId xmlns:a16="http://schemas.microsoft.com/office/drawing/2014/main" xmlns="" id="{FA9C25CA-1CFA-4E1F-8100-26EFABA6B5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022" y="1116157"/>
            <a:ext cx="3048000" cy="23579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 giúp mẹ hái rau | Gia đình bé Minh Châu">
            <a:extLst>
              <a:ext uri="{FF2B5EF4-FFF2-40B4-BE49-F238E27FC236}">
                <a16:creationId xmlns:a16="http://schemas.microsoft.com/office/drawing/2014/main" xmlns="" id="{5C15D4B2-8367-4752-A1DB-75936A5B7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1787" y="1143001"/>
            <a:ext cx="2556213" cy="23579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ạt động trải nghiệm chăm sóc vườn rau của bé - Mầm non Quang Trung">
            <a:extLst>
              <a:ext uri="{FF2B5EF4-FFF2-40B4-BE49-F238E27FC236}">
                <a16:creationId xmlns:a16="http://schemas.microsoft.com/office/drawing/2014/main" xmlns="" id="{66266F0E-738B-4483-8AD5-27DF6B45D1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6464" y="3920694"/>
            <a:ext cx="2956559" cy="24801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FD0B7C37-E40C-4531-8B97-D9729F574177}"/>
              </a:ext>
            </a:extLst>
          </p:cNvPr>
          <p:cNvSpPr/>
          <p:nvPr/>
        </p:nvSpPr>
        <p:spPr>
          <a:xfrm>
            <a:off x="2479461" y="3507341"/>
            <a:ext cx="1447800"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dọn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bàn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học</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xmlns="" id="{ABF65CED-342D-4318-AB2C-55115BFC05D2}"/>
              </a:ext>
            </a:extLst>
          </p:cNvPr>
          <p:cNvSpPr/>
          <p:nvPr/>
        </p:nvSpPr>
        <p:spPr>
          <a:xfrm>
            <a:off x="5505014" y="3462335"/>
            <a:ext cx="1618976"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gấp</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áo</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2D1FAD83-6554-4574-8CBA-F12D2637E8D9}"/>
              </a:ext>
            </a:extLst>
          </p:cNvPr>
          <p:cNvSpPr/>
          <p:nvPr/>
        </p:nvSpPr>
        <p:spPr>
          <a:xfrm>
            <a:off x="8690113" y="3516455"/>
            <a:ext cx="1618976"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hái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rau</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C4B38385-BD07-4C28-85E3-01707DB06BC5}"/>
              </a:ext>
            </a:extLst>
          </p:cNvPr>
          <p:cNvSpPr/>
          <p:nvPr/>
        </p:nvSpPr>
        <p:spPr>
          <a:xfrm>
            <a:off x="2360226" y="6412056"/>
            <a:ext cx="1567035"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phơi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quần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áo</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1AC15C4C-A610-449C-A695-E912E88EBAA2}"/>
              </a:ext>
            </a:extLst>
          </p:cNvPr>
          <p:cNvSpPr/>
          <p:nvPr/>
        </p:nvSpPr>
        <p:spPr>
          <a:xfrm>
            <a:off x="5676190" y="6379215"/>
            <a:ext cx="1447800"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tưới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rau</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5E2B71BA-E009-4DB3-9AC3-C463D1926D78}"/>
              </a:ext>
            </a:extLst>
          </p:cNvPr>
          <p:cNvSpPr/>
          <p:nvPr/>
        </p:nvSpPr>
        <p:spPr>
          <a:xfrm>
            <a:off x="8615535" y="6420617"/>
            <a:ext cx="1447800" cy="452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trông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em</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036" name="Picture 12" descr="Đây là lý do vì sao bố mẹ không bao giờ nên để bé lớn trông em ...">
            <a:extLst>
              <a:ext uri="{FF2B5EF4-FFF2-40B4-BE49-F238E27FC236}">
                <a16:creationId xmlns:a16="http://schemas.microsoft.com/office/drawing/2014/main" xmlns="" id="{7294BF0B-C598-4C1F-A358-9049AEEEFA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5876" y="3943350"/>
            <a:ext cx="2636304"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61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wipe(down)">
                                      <p:cBhvr>
                                        <p:cTn id="25" dur="500"/>
                                        <p:tgtEl>
                                          <p:spTgt spid="10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wipe(down)">
                                      <p:cBhvr>
                                        <p:cTn id="33" dur="500"/>
                                        <p:tgtEl>
                                          <p:spTgt spid="10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wipe(down)">
                                      <p:cBhvr>
                                        <p:cTn id="41" dur="500"/>
                                        <p:tgtEl>
                                          <p:spTgt spid="102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34"/>
                                        </p:tgtEl>
                                        <p:attrNameLst>
                                          <p:attrName>style.visibility</p:attrName>
                                        </p:attrNameLst>
                                      </p:cBhvr>
                                      <p:to>
                                        <p:strVal val="visible"/>
                                      </p:to>
                                    </p:set>
                                    <p:animEffect transition="in" filter="wipe(down)">
                                      <p:cBhvr>
                                        <p:cTn id="49" dur="500"/>
                                        <p:tgtEl>
                                          <p:spTgt spid="10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36"/>
                                        </p:tgtEl>
                                        <p:attrNameLst>
                                          <p:attrName>style.visibility</p:attrName>
                                        </p:attrNameLst>
                                      </p:cBhvr>
                                      <p:to>
                                        <p:strVal val="visible"/>
                                      </p:to>
                                    </p:set>
                                    <p:animEffect transition="in" filter="wipe(down)">
                                      <p:cBhvr>
                                        <p:cTn id="57" dur="500"/>
                                        <p:tgtEl>
                                          <p:spTgt spid="1036"/>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animBg="1"/>
      <p:bldP spid="15"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1" name="TextBox 10"/>
          <p:cNvSpPr txBox="1"/>
          <p:nvPr/>
        </p:nvSpPr>
        <p:spPr>
          <a:xfrm>
            <a:off x="4070523" y="1843949"/>
            <a:ext cx="5709934" cy="3170099"/>
          </a:xfrm>
          <a:prstGeom prst="rect">
            <a:avLst/>
          </a:prstGeom>
          <a:noFill/>
        </p:spPr>
        <p:txBody>
          <a:bodyPr wrap="square" rtlCol="0">
            <a:spAutoFit/>
          </a:bodyPr>
          <a:lstStyle/>
          <a:p>
            <a:pPr algn="ctr"/>
            <a:r>
              <a:rPr lang="en-US" sz="4000" b="1" dirty="0" smtClean="0">
                <a:latin typeface="Times New Roman" pitchFamily="18" charset="0"/>
                <a:cs typeface="Times New Roman" pitchFamily="18" charset="0"/>
              </a:rPr>
              <a:t>NỘI DUNG</a:t>
            </a:r>
          </a:p>
          <a:p>
            <a:pPr algn="just"/>
            <a:r>
              <a:rPr lang="en-US" sz="4000" smtClean="0">
                <a:latin typeface="Times New Roman" pitchFamily="18" charset="0"/>
                <a:cs typeface="Times New Roman" pitchFamily="18" charset="0"/>
              </a:rPr>
              <a:t>      Mọi</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mọi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chăm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việc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niềm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chúng</a:t>
            </a:r>
            <a:r>
              <a:rPr lang="en-US" sz="4000" dirty="0">
                <a:latin typeface="Times New Roman" pitchFamily="18" charset="0"/>
                <a:cs typeface="Times New Roman" pitchFamily="18" charset="0"/>
              </a:rPr>
              <a:t> ta.</a:t>
            </a:r>
          </a:p>
        </p:txBody>
      </p:sp>
    </p:spTree>
    <p:extLst>
      <p:ext uri="{BB962C8B-B14F-4D97-AF65-F5344CB8AC3E}">
        <p14:creationId xmlns:p14="http://schemas.microsoft.com/office/powerpoint/2010/main" val="33680099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1" name="TextBox 10"/>
          <p:cNvSpPr txBox="1"/>
          <p:nvPr/>
        </p:nvSpPr>
        <p:spPr>
          <a:xfrm>
            <a:off x="4004863" y="2570891"/>
            <a:ext cx="5709934" cy="707886"/>
          </a:xfrm>
          <a:prstGeom prst="rect">
            <a:avLst/>
          </a:prstGeom>
          <a:noFill/>
        </p:spPr>
        <p:txBody>
          <a:bodyPr wrap="square" rtlCol="0">
            <a:spAutoFit/>
          </a:bodyPr>
          <a:lstStyle/>
          <a:p>
            <a:pPr algn="ctr"/>
            <a:r>
              <a:rPr lang="en-US" sz="4000" b="1" dirty="0" smtClean="0">
                <a:latin typeface="Times New Roman" pitchFamily="18" charset="0"/>
                <a:cs typeface="Times New Roman" pitchFamily="18" charset="0"/>
              </a:rPr>
              <a:t>LUYỆN ĐỌC LẠI</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158991644"/>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xmlns="" id="{59A46351-1282-4D41-A595-B4B572952B51}"/>
              </a:ext>
            </a:extLst>
          </p:cNvPr>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effectLst/>
                <a:latin typeface="+mj-lt"/>
              </a:rPr>
              <a:t>Quanh ta, mọi </a:t>
            </a:r>
            <a:r>
              <a:rPr lang="en-US" sz="2900" b="0" i="0" dirty="0" err="1">
                <a:effectLst/>
                <a:latin typeface="Times New Roman" panose="02020603050405020304" pitchFamily="18" charset="0"/>
                <a:cs typeface="Times New Roman" panose="02020603050405020304" pitchFamily="18" charset="0"/>
              </a:rPr>
              <a:t>vật</a:t>
            </a:r>
            <a:r>
              <a:rPr lang="en-US" sz="2900" b="0" i="0" dirty="0">
                <a:effectLst/>
                <a:latin typeface="Times New Roman" panose="02020603050405020304" pitchFamily="18" charset="0"/>
                <a:cs typeface="Times New Roman" panose="02020603050405020304" pitchFamily="18" charset="0"/>
              </a:rPr>
              <a:t>, </a:t>
            </a:r>
            <a:r>
              <a:rPr lang="en-US" sz="2900" b="0" i="0" dirty="0" err="1">
                <a:effectLst/>
                <a:latin typeface="Times New Roman" panose="02020603050405020304" pitchFamily="18" charset="0"/>
                <a:cs typeface="Times New Roman" panose="02020603050405020304" pitchFamily="18" charset="0"/>
              </a:rPr>
              <a:t>mọi</a:t>
            </a:r>
            <a:r>
              <a:rPr lang="en-US" sz="2900" b="0" i="0" dirty="0">
                <a:effectLst/>
                <a:latin typeface="Times New Roman" panose="02020603050405020304" pitchFamily="18" charset="0"/>
                <a:cs typeface="Times New Roman" panose="02020603050405020304" pitchFamily="18" charset="0"/>
              </a:rPr>
              <a:t> </a:t>
            </a:r>
            <a:r>
              <a:rPr lang="vi-VN" sz="2900" b="0" i="0" dirty="0">
                <a:effectLst/>
                <a:latin typeface="Times New Roman" panose="02020603050405020304" pitchFamily="18" charset="0"/>
                <a:cs typeface="Times New Roman" panose="02020603050405020304" pitchFamily="18" charset="0"/>
              </a:rPr>
              <a:t>người </a:t>
            </a:r>
            <a:r>
              <a:rPr lang="vi-VN" sz="2900" b="0" i="0" dirty="0">
                <a:effectLst/>
                <a:latin typeface="+mj-lt"/>
              </a:rPr>
              <a:t>đều làm việc.</a:t>
            </a:r>
          </a:p>
          <a:p>
            <a:pPr algn="just"/>
            <a:r>
              <a:rPr lang="en-US" sz="2900" b="0" i="0" dirty="0">
                <a:effectLst/>
                <a:latin typeface="+mj-lt"/>
              </a:rPr>
              <a:t>      </a:t>
            </a:r>
            <a:r>
              <a:rPr lang="vi-VN" sz="2900" b="0" i="0" dirty="0">
                <a:effectLst/>
                <a:latin typeface="+mj-lt"/>
              </a:rPr>
              <a:t>Cái đồng hồ tích tắc</a:t>
            </a:r>
            <a:r>
              <a:rPr lang="en-US" sz="2900" b="0" i="0" dirty="0">
                <a:effectLst/>
                <a:latin typeface="Times New Roman" panose="02020603050405020304" pitchFamily="18" charset="0"/>
                <a:cs typeface="Times New Roman" panose="02020603050405020304" pitchFamily="18" charset="0"/>
              </a:rPr>
              <a:t>,</a:t>
            </a:r>
            <a:r>
              <a:rPr lang="en-US" sz="2900" b="0" i="0" dirty="0">
                <a:effectLst/>
                <a:latin typeface="+mj-lt"/>
              </a:rPr>
              <a:t> </a:t>
            </a:r>
            <a:r>
              <a:rPr lang="vi-VN" sz="2900" b="0" i="0" dirty="0">
                <a:effectLst/>
                <a:latin typeface="+mj-lt"/>
              </a:rPr>
              <a:t>tích tắc báo phút, báo giờ.</a:t>
            </a:r>
          </a:p>
          <a:p>
            <a:pPr algn="just"/>
            <a:r>
              <a:rPr lang="en-US" sz="2900" b="0" i="0" dirty="0">
                <a:effectLst/>
                <a:latin typeface="+mj-lt"/>
              </a:rPr>
              <a:t>      </a:t>
            </a:r>
            <a:r>
              <a:rPr lang="vi-VN" sz="2900" b="0" i="0" dirty="0">
                <a:effectLst/>
                <a:latin typeface="+mj-lt"/>
              </a:rPr>
              <a:t>Con gà trống gáy vang ò … ó … o</a:t>
            </a:r>
            <a:r>
              <a:rPr lang="en-US" sz="2900" b="0" i="0" dirty="0">
                <a:effectLst/>
                <a:latin typeface="+mj-lt"/>
              </a:rPr>
              <a:t> …</a:t>
            </a:r>
            <a:r>
              <a:rPr lang="vi-VN" sz="2900" b="0" i="0" dirty="0">
                <a:effectLst/>
                <a:latin typeface="+mj-lt"/>
              </a:rPr>
              <a:t>, báo cho mọi người biết trời sắp sáng, mau mau thức dậy.</a:t>
            </a:r>
          </a:p>
          <a:p>
            <a:pPr algn="just"/>
            <a:r>
              <a:rPr lang="en-US" sz="2900" b="0" i="0" dirty="0">
                <a:effectLst/>
                <a:latin typeface="+mj-lt"/>
              </a:rPr>
              <a:t>      </a:t>
            </a:r>
            <a:r>
              <a:rPr lang="vi-VN" sz="2900" b="0" i="0" dirty="0">
                <a:effectLst/>
                <a:latin typeface="+mj-lt"/>
              </a:rPr>
              <a:t>Con tu hú kêu tu hú, tu hú. Thế là sắp đến mùa vải chín.</a:t>
            </a:r>
          </a:p>
          <a:p>
            <a:pPr algn="just"/>
            <a:r>
              <a:rPr lang="en-US" sz="2900" b="0" i="0" dirty="0">
                <a:effectLst/>
                <a:latin typeface="+mj-lt"/>
              </a:rPr>
              <a:t>      </a:t>
            </a:r>
            <a:r>
              <a:rPr lang="vi-VN" sz="2900" b="0" i="0" dirty="0">
                <a:effectLst/>
                <a:latin typeface="+mj-lt"/>
              </a:rPr>
              <a:t>Chim bắt sâu, bảo vệ mùa màng.</a:t>
            </a:r>
          </a:p>
          <a:p>
            <a:pPr algn="just"/>
            <a:r>
              <a:rPr lang="en-US" sz="2900" b="0" i="0" dirty="0">
                <a:effectLst/>
                <a:latin typeface="+mj-lt"/>
              </a:rPr>
              <a:t>      </a:t>
            </a:r>
            <a:r>
              <a:rPr lang="vi-VN" sz="2900" b="0" i="0" dirty="0">
                <a:effectLst/>
                <a:latin typeface="+mj-lt"/>
              </a:rPr>
              <a:t>Cành đào nở hoa cho sắc xuân thêm rực rỡ, ngày xuân thêm tưng bừng.</a:t>
            </a: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57268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xmlns=""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xmlns=""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xmlns=""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xmlns=""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xmlns=""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1" name="TextBox 10"/>
          <p:cNvSpPr txBox="1"/>
          <p:nvPr/>
        </p:nvSpPr>
        <p:spPr>
          <a:xfrm>
            <a:off x="4004863" y="2570891"/>
            <a:ext cx="5709934" cy="1323439"/>
          </a:xfrm>
          <a:prstGeom prst="rect">
            <a:avLst/>
          </a:prstGeom>
          <a:noFill/>
        </p:spPr>
        <p:txBody>
          <a:bodyPr wrap="square" rtlCol="0">
            <a:spAutoFit/>
          </a:bodyPr>
          <a:lstStyle/>
          <a:p>
            <a:pPr algn="ctr"/>
            <a:r>
              <a:rPr lang="en-US" sz="4000" b="1" dirty="0" smtClean="0">
                <a:latin typeface="Times New Roman" pitchFamily="18" charset="0"/>
                <a:cs typeface="Times New Roman" pitchFamily="18" charset="0"/>
              </a:rPr>
              <a:t>LUYỆN TẬP THEO VĂN BẢN</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3806962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B01D67A-9769-4389-B47D-AF1F19007998}"/>
              </a:ext>
            </a:extLst>
          </p:cNvPr>
          <p:cNvPicPr>
            <a:picLocks noChangeAspect="1"/>
          </p:cNvPicPr>
          <p:nvPr/>
        </p:nvPicPr>
        <p:blipFill>
          <a:blip r:embed="rId2"/>
          <a:stretch>
            <a:fillRect/>
          </a:stretch>
        </p:blipFill>
        <p:spPr>
          <a:xfrm>
            <a:off x="375621" y="0"/>
            <a:ext cx="11816379" cy="5389418"/>
          </a:xfrm>
          <a:prstGeom prst="rect">
            <a:avLst/>
          </a:prstGeom>
        </p:spPr>
      </p:pic>
      <p:pic>
        <p:nvPicPr>
          <p:cNvPr id="15" name="18">
            <a:extLst>
              <a:ext uri="{FF2B5EF4-FFF2-40B4-BE49-F238E27FC236}">
                <a16:creationId xmlns:a16="http://schemas.microsoft.com/office/drawing/2014/main" xmlns="" id="{86791810-763F-49D6-BE69-A2FB92F78D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326"/>
          <a:stretch/>
        </p:blipFill>
        <p:spPr>
          <a:xfrm>
            <a:off x="10740393" y="5250873"/>
            <a:ext cx="1451607" cy="1818864"/>
          </a:xfrm>
          <a:prstGeom prst="rect">
            <a:avLst/>
          </a:prstGeom>
        </p:spPr>
      </p:pic>
      <p:cxnSp>
        <p:nvCxnSpPr>
          <p:cNvPr id="5" name="Straight Arrow Connector 4">
            <a:extLst>
              <a:ext uri="{FF2B5EF4-FFF2-40B4-BE49-F238E27FC236}">
                <a16:creationId xmlns:a16="http://schemas.microsoft.com/office/drawing/2014/main" xmlns="" id="{8391253C-036C-41E1-BFF8-B413A12DE57C}"/>
              </a:ext>
            </a:extLst>
          </p:cNvPr>
          <p:cNvCxnSpPr/>
          <p:nvPr/>
        </p:nvCxnSpPr>
        <p:spPr>
          <a:xfrm>
            <a:off x="5469708" y="2516655"/>
            <a:ext cx="605928" cy="914400"/>
          </a:xfrm>
          <a:prstGeom prst="straightConnector1">
            <a:avLst/>
          </a:prstGeom>
          <a:ln w="28575">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xmlns="" id="{DBB8982A-34C8-4FCD-B00A-0F6C91CF66CD}"/>
              </a:ext>
            </a:extLst>
          </p:cNvPr>
          <p:cNvCxnSpPr/>
          <p:nvPr/>
        </p:nvCxnSpPr>
        <p:spPr>
          <a:xfrm>
            <a:off x="5469708" y="3666599"/>
            <a:ext cx="605928" cy="881349"/>
          </a:xfrm>
          <a:prstGeom prst="straightConnector1">
            <a:avLst/>
          </a:prstGeom>
          <a:ln w="28575">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xmlns="" id="{01818F2D-C538-4663-8E90-CE16A07B8978}"/>
              </a:ext>
            </a:extLst>
          </p:cNvPr>
          <p:cNvCxnSpPr/>
          <p:nvPr/>
        </p:nvCxnSpPr>
        <p:spPr>
          <a:xfrm flipV="1">
            <a:off x="5469708" y="2516655"/>
            <a:ext cx="709419" cy="2071171"/>
          </a:xfrm>
          <a:prstGeom prst="straightConnector1">
            <a:avLst/>
          </a:prstGeom>
          <a:ln w="28575">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9440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369746" y="344077"/>
            <a:ext cx="10781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69746" y="1016231"/>
            <a:ext cx="3869745" cy="2378134"/>
          </a:xfrm>
          <a:prstGeom prst="rect">
            <a:avLst/>
          </a:prstGeom>
        </p:spPr>
      </p:pic>
      <p:pic>
        <p:nvPicPr>
          <p:cNvPr id="5" name="Picture 4"/>
          <p:cNvPicPr>
            <a:picLocks noChangeAspect="1"/>
          </p:cNvPicPr>
          <p:nvPr/>
        </p:nvPicPr>
        <p:blipFill>
          <a:blip r:embed="rId3"/>
          <a:stretch>
            <a:fillRect/>
          </a:stretch>
        </p:blipFill>
        <p:spPr>
          <a:xfrm>
            <a:off x="4396586" y="993891"/>
            <a:ext cx="3306542" cy="2422814"/>
          </a:xfrm>
          <a:prstGeom prst="rect">
            <a:avLst/>
          </a:prstGeom>
        </p:spPr>
      </p:pic>
      <p:pic>
        <p:nvPicPr>
          <p:cNvPr id="6" name="Picture 5"/>
          <p:cNvPicPr>
            <a:picLocks noChangeAspect="1"/>
          </p:cNvPicPr>
          <p:nvPr/>
        </p:nvPicPr>
        <p:blipFill>
          <a:blip r:embed="rId4"/>
          <a:stretch>
            <a:fillRect/>
          </a:stretch>
        </p:blipFill>
        <p:spPr>
          <a:xfrm flipH="1">
            <a:off x="7860223" y="993891"/>
            <a:ext cx="3669790" cy="2422814"/>
          </a:xfrm>
          <a:prstGeom prst="rect">
            <a:avLst/>
          </a:prstGeom>
        </p:spPr>
      </p:pic>
      <p:pic>
        <p:nvPicPr>
          <p:cNvPr id="7" name="Picture 6"/>
          <p:cNvPicPr>
            <a:picLocks noChangeAspect="1"/>
          </p:cNvPicPr>
          <p:nvPr/>
        </p:nvPicPr>
        <p:blipFill>
          <a:blip r:embed="rId5"/>
          <a:stretch>
            <a:fillRect/>
          </a:stretch>
        </p:blipFill>
        <p:spPr>
          <a:xfrm>
            <a:off x="369746" y="3543299"/>
            <a:ext cx="3855877" cy="2386013"/>
          </a:xfrm>
          <a:prstGeom prst="rect">
            <a:avLst/>
          </a:prstGeom>
        </p:spPr>
      </p:pic>
      <p:pic>
        <p:nvPicPr>
          <p:cNvPr id="8" name="Picture 7"/>
          <p:cNvPicPr>
            <a:picLocks noChangeAspect="1"/>
          </p:cNvPicPr>
          <p:nvPr/>
        </p:nvPicPr>
        <p:blipFill>
          <a:blip r:embed="rId6"/>
          <a:stretch>
            <a:fillRect/>
          </a:stretch>
        </p:blipFill>
        <p:spPr>
          <a:xfrm>
            <a:off x="4396587" y="3557585"/>
            <a:ext cx="3306542" cy="2371727"/>
          </a:xfrm>
          <a:prstGeom prst="rect">
            <a:avLst/>
          </a:prstGeom>
        </p:spPr>
      </p:pic>
      <p:pic>
        <p:nvPicPr>
          <p:cNvPr id="9" name="Picture 8"/>
          <p:cNvPicPr>
            <a:picLocks noChangeAspect="1"/>
          </p:cNvPicPr>
          <p:nvPr/>
        </p:nvPicPr>
        <p:blipFill>
          <a:blip r:embed="rId7"/>
          <a:stretch>
            <a:fillRect/>
          </a:stretch>
        </p:blipFill>
        <p:spPr>
          <a:xfrm>
            <a:off x="7860223" y="3543299"/>
            <a:ext cx="3798377" cy="2386013"/>
          </a:xfrm>
          <a:prstGeom prst="rect">
            <a:avLst/>
          </a:prstGeom>
        </p:spPr>
      </p:pic>
      <p:sp>
        <p:nvSpPr>
          <p:cNvPr id="10" name="TextBox 9"/>
          <p:cNvSpPr txBox="1"/>
          <p:nvPr/>
        </p:nvSpPr>
        <p:spPr>
          <a:xfrm>
            <a:off x="369746" y="5935542"/>
            <a:ext cx="8558213" cy="353943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M: </a:t>
            </a:r>
            <a:r>
              <a:rPr lang="en-US" sz="2800" dirty="0" err="1" smtClean="0">
                <a:solidFill>
                  <a:srgbClr val="FF0000"/>
                </a:solidFill>
                <a:latin typeface="Times New Roman" panose="02020603050405020304" pitchFamily="18" charset="0"/>
                <a:cs typeface="Times New Roman" panose="02020603050405020304" pitchFamily="18" charset="0"/>
              </a:rPr>
              <a:t>Hôm</a:t>
            </a:r>
            <a:r>
              <a:rPr lang="en-US" sz="2800" dirty="0" smtClean="0">
                <a:solidFill>
                  <a:srgbClr val="FF0000"/>
                </a:solidFill>
                <a:latin typeface="Times New Roman" panose="02020603050405020304" pitchFamily="18" charset="0"/>
                <a:cs typeface="Times New Roman" panose="02020603050405020304" pitchFamily="18" charset="0"/>
              </a:rPr>
              <a:t> nay </a:t>
            </a:r>
            <a:r>
              <a:rPr lang="en-US" sz="2800" dirty="0" err="1" smtClean="0">
                <a:solidFill>
                  <a:srgbClr val="FF0000"/>
                </a:solidFill>
                <a:latin typeface="Times New Roman" panose="02020603050405020304" pitchFamily="18" charset="0"/>
                <a:cs typeface="Times New Roman" panose="02020603050405020304" pitchFamily="18" charset="0"/>
              </a:rPr>
              <a:t>trường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tổ</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chức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lễ</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err="1" smtClean="0">
                <a:solidFill>
                  <a:srgbClr val="FF0000"/>
                </a:solidFill>
                <a:latin typeface="Times New Roman" panose="02020603050405020304" pitchFamily="18" charset="0"/>
                <a:cs typeface="Times New Roman" panose="02020603050405020304" pitchFamily="18" charset="0"/>
              </a:rPr>
              <a:t>hội</a:t>
            </a:r>
            <a:r>
              <a:rPr lang="en-US" sz="2800" smtClean="0">
                <a:solidFill>
                  <a:srgbClr val="FF0000"/>
                </a:solidFill>
                <a:latin typeface="Times New Roman" panose="02020603050405020304" pitchFamily="18" charset="0"/>
                <a:cs typeface="Times New Roman" panose="02020603050405020304" pitchFamily="18" charset="0"/>
              </a:rPr>
              <a:t> Halloween</a:t>
            </a:r>
          </a:p>
          <a:p>
            <a:endParaRPr lang="en-US" sz="2800">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endParaRPr lang="en-US" sz="2800">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endParaRPr lang="en-US" sz="280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4949" y="605305"/>
            <a:ext cx="9800822" cy="9558001"/>
          </a:xfrm>
          <a:prstGeom prst="rect">
            <a:avLst/>
          </a:prstGeom>
        </p:spPr>
        <p:txBody>
          <a:bodyPr wrap="square">
            <a:spAutoFit/>
          </a:bodyPr>
          <a:lstStyle/>
          <a:p>
            <a:pPr marL="514350" indent="-514350">
              <a:buAutoNum type="romanUcPeriod"/>
            </a:pPr>
            <a:r>
              <a:rPr lang="en-US" sz="2000" b="1" u="sng" smtClean="0">
                <a:latin typeface="Times New Roman" pitchFamily="18" charset="0"/>
                <a:cs typeface="Times New Roman" pitchFamily="18" charset="0"/>
              </a:rPr>
              <a:t>YÊU CẦU CẦN ĐẠT:</a:t>
            </a:r>
            <a:r>
              <a:rPr lang="en-US" sz="2000" b="1" smtClean="0">
                <a:latin typeface="Times New Roman" pitchFamily="18" charset="0"/>
                <a:cs typeface="Times New Roman" pitchFamily="18" charset="0"/>
              </a:rPr>
              <a:t> </a:t>
            </a:r>
          </a:p>
          <a:p>
            <a:r>
              <a:rPr lang="en-US" sz="2000" b="1" smtClean="0">
                <a:latin typeface="Times New Roman" pitchFamily="18" charset="0"/>
                <a:cs typeface="Times New Roman" pitchFamily="18" charset="0"/>
              </a:rPr>
              <a:t> 1. Kiến </a:t>
            </a:r>
            <a:r>
              <a:rPr lang="en-US" sz="2000" b="1">
                <a:latin typeface="Times New Roman" pitchFamily="18" charset="0"/>
                <a:cs typeface="Times New Roman" pitchFamily="18" charset="0"/>
              </a:rPr>
              <a:t>thức, kĩ năng</a:t>
            </a:r>
            <a:r>
              <a:rPr lang="en-US" sz="2000" b="1" smtClean="0">
                <a:latin typeface="Times New Roman" pitchFamily="18" charset="0"/>
                <a:cs typeface="Times New Roman" pitchFamily="18" charset="0"/>
              </a:rPr>
              <a:t>:</a:t>
            </a:r>
            <a:r>
              <a:rPr lang="en-US" sz="2000">
                <a:latin typeface="Times New Roman" pitchFamily="18" charset="0"/>
                <a:cs typeface="Times New Roman" pitchFamily="18" charset="0"/>
              </a:rPr>
              <a:t>- Đọc đúng, rõ ràng bài đọc Làm việc thật là vui, biết ngắt nghỉ nhấn giọng phù </a:t>
            </a:r>
            <a:r>
              <a:rPr lang="en-US" sz="2000" smtClean="0">
                <a:latin typeface="Times New Roman" pitchFamily="18" charset="0"/>
                <a:cs typeface="Times New Roman" pitchFamily="18" charset="0"/>
              </a:rPr>
              <a:t>hợp. </a:t>
            </a:r>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Trả lời được các câu hỏi của bài.</a:t>
            </a:r>
          </a:p>
          <a:p>
            <a:r>
              <a:rPr lang="en-US" sz="2000">
                <a:latin typeface="Times New Roman" pitchFamily="18" charset="0"/>
                <a:cs typeface="Times New Roman" pitchFamily="18" charset="0"/>
              </a:rPr>
              <a:t>- Hiểu nội dung </a:t>
            </a:r>
            <a:r>
              <a:rPr lang="en-US" sz="2000" smtClean="0">
                <a:latin typeface="Times New Roman" pitchFamily="18" charset="0"/>
                <a:cs typeface="Times New Roman" pitchFamily="18" charset="0"/>
              </a:rPr>
              <a:t>bài: Mọi </a:t>
            </a:r>
            <a:r>
              <a:rPr lang="en-US" sz="2000">
                <a:latin typeface="Times New Roman" pitchFamily="18" charset="0"/>
                <a:cs typeface="Times New Roman" pitchFamily="18" charset="0"/>
              </a:rPr>
              <a:t>người, mọi vật đều chăm chỉ làm việc. Làm việc mang lại niềm vui cho chúng ta</a:t>
            </a:r>
            <a:r>
              <a:rPr lang="en-US" sz="2000" smtClean="0">
                <a:latin typeface="Times New Roman" pitchFamily="18" charset="0"/>
                <a:cs typeface="Times New Roman" pitchFamily="18" charset="0"/>
              </a:rPr>
              <a:t>.</a:t>
            </a:r>
            <a:endParaRPr lang="en-US" sz="2000">
              <a:latin typeface="Times New Roman" pitchFamily="18" charset="0"/>
              <a:cs typeface="Times New Roman" pitchFamily="18" charset="0"/>
            </a:endParaRPr>
          </a:p>
          <a:p>
            <a:pPr algn="just">
              <a:lnSpc>
                <a:spcPct val="107000"/>
              </a:lnSpc>
            </a:pPr>
            <a:r>
              <a:rPr lang="en-US" sz="2000" b="1" smtClean="0">
                <a:solidFill>
                  <a:prstClr val="black"/>
                </a:solidFill>
                <a:latin typeface="Times New Roman" pitchFamily="18" charset="0"/>
                <a:cs typeface="Times New Roman" pitchFamily="18" charset="0"/>
              </a:rPr>
              <a:t>2</a:t>
            </a:r>
            <a:r>
              <a:rPr lang="en-US" sz="2000" b="1">
                <a:solidFill>
                  <a:prstClr val="black"/>
                </a:solidFill>
                <a:latin typeface="Times New Roman" pitchFamily="18" charset="0"/>
                <a:cs typeface="Times New Roman" pitchFamily="18" charset="0"/>
              </a:rPr>
              <a:t>. Năng lực</a:t>
            </a:r>
            <a:r>
              <a:rPr lang="en-US" sz="2000" b="1" smtClean="0">
                <a:solidFill>
                  <a:prstClr val="black"/>
                </a:solidFill>
                <a:latin typeface="Times New Roman" pitchFamily="18" charset="0"/>
                <a:cs typeface="Times New Roman" pitchFamily="18" charset="0"/>
              </a:rPr>
              <a:t>:</a:t>
            </a:r>
          </a:p>
          <a:p>
            <a:pPr algn="just">
              <a:lnSpc>
                <a:spcPct val="107000"/>
              </a:lnSpc>
            </a:pPr>
            <a:r>
              <a:rPr lang="en-US" sz="2000" b="1" smtClean="0">
                <a:solidFill>
                  <a:prstClr val="black"/>
                </a:solidFill>
                <a:latin typeface="Times New Roman" pitchFamily="18" charset="0"/>
                <a:cs typeface="Times New Roman" pitchFamily="18" charset="0"/>
              </a:rPr>
              <a:t> </a:t>
            </a:r>
            <a:r>
              <a:rPr lang="en-US" sz="2000">
                <a:solidFill>
                  <a:prstClr val="black"/>
                </a:solidFill>
                <a:latin typeface="Times New Roman" pitchFamily="18" charset="0"/>
                <a:cs typeface="Times New Roman" pitchFamily="18" charset="0"/>
              </a:rPr>
              <a:t>a. Năng lực chung: </a:t>
            </a:r>
            <a:r>
              <a:rPr lang="en-US" sz="2000" smtClean="0">
                <a:solidFill>
                  <a:prstClr val="black"/>
                </a:solidFill>
                <a:latin typeface="Times New Roman" pitchFamily="18" charset="0"/>
                <a:cs typeface="Times New Roman" pitchFamily="18" charset="0"/>
              </a:rPr>
              <a:t>- </a:t>
            </a:r>
            <a:r>
              <a:rPr lang="en-US" sz="2000">
                <a:solidFill>
                  <a:prstClr val="black"/>
                </a:solidFill>
                <a:latin typeface="Times New Roman" pitchFamily="18" charset="0"/>
                <a:cs typeface="Times New Roman" pitchFamily="18" charset="0"/>
              </a:rPr>
              <a:t>Tự chủ và tự học: Tự học, tự nghiên cứu tài liệu để hoàn thành các nhiệm vụ học tập.</a:t>
            </a:r>
          </a:p>
          <a:p>
            <a:pPr algn="just">
              <a:lnSpc>
                <a:spcPct val="107000"/>
              </a:lnSpc>
            </a:pPr>
            <a:r>
              <a:rPr lang="en-US" sz="2000">
                <a:solidFill>
                  <a:prstClr val="black"/>
                </a:solidFill>
                <a:latin typeface="Times New Roman" pitchFamily="18" charset="0"/>
                <a:cs typeface="Times New Roman" pitchFamily="18" charset="0"/>
              </a:rPr>
              <a:t>- Giao tiếp và hợp tác: Biết giao tiếp và hợp tác cùng bạn để hoàn thành các nhiệm vụ học tập</a:t>
            </a:r>
          </a:p>
          <a:p>
            <a:pPr algn="just">
              <a:lnSpc>
                <a:spcPct val="107000"/>
              </a:lnSpc>
            </a:pPr>
            <a:r>
              <a:rPr lang="en-US" sz="2000">
                <a:solidFill>
                  <a:prstClr val="black"/>
                </a:solidFill>
                <a:latin typeface="Times New Roman" pitchFamily="18" charset="0"/>
                <a:cs typeface="Times New Roman" pitchFamily="18" charset="0"/>
              </a:rPr>
              <a:t>- Giải quyết vấn đề và sáng tạo: Biết vận dụng những điều đã học vào trong cuộc sống.</a:t>
            </a:r>
          </a:p>
          <a:p>
            <a:pPr algn="just">
              <a:lnSpc>
                <a:spcPct val="107000"/>
              </a:lnSpc>
            </a:pPr>
            <a:r>
              <a:rPr lang="en-US" sz="2000">
                <a:solidFill>
                  <a:prstClr val="black"/>
                </a:solidFill>
                <a:latin typeface="Times New Roman" pitchFamily="18" charset="0"/>
                <a:cs typeface="Times New Roman" pitchFamily="18" charset="0"/>
              </a:rPr>
              <a:t>b. Năng lực đặc thù: </a:t>
            </a:r>
            <a:r>
              <a:rPr lang="en-US" sz="2000" smtClean="0">
                <a:solidFill>
                  <a:prstClr val="black"/>
                </a:solidFill>
                <a:latin typeface="Times New Roman" pitchFamily="18" charset="0"/>
                <a:cs typeface="Times New Roman" pitchFamily="18" charset="0"/>
              </a:rPr>
              <a:t>Năng </a:t>
            </a:r>
            <a:r>
              <a:rPr lang="en-US" sz="2000">
                <a:solidFill>
                  <a:prstClr val="black"/>
                </a:solidFill>
                <a:latin typeface="Times New Roman" pitchFamily="18" charset="0"/>
                <a:cs typeface="Times New Roman" pitchFamily="18" charset="0"/>
              </a:rPr>
              <a:t>lực ngôn ngữ:  Đọc đúng rõ ràng một văn </a:t>
            </a:r>
            <a:r>
              <a:rPr lang="en-US" sz="2000" smtClean="0">
                <a:solidFill>
                  <a:prstClr val="black"/>
                </a:solidFill>
                <a:latin typeface="Times New Roman" pitchFamily="18" charset="0"/>
                <a:cs typeface="Times New Roman" pitchFamily="18" charset="0"/>
              </a:rPr>
              <a:t>bản; </a:t>
            </a:r>
            <a:r>
              <a:rPr lang="en-US" sz="2000">
                <a:solidFill>
                  <a:prstClr val="black"/>
                </a:solidFill>
                <a:latin typeface="Times New Roman" pitchFamily="18" charset="0"/>
                <a:cs typeface="Times New Roman" pitchFamily="18" charset="0"/>
              </a:rPr>
              <a:t>Quan sát, nhận biết được các chi tiết trong tranh và suy luận từ tranh quan sát được.</a:t>
            </a:r>
          </a:p>
          <a:p>
            <a:pPr algn="just">
              <a:lnSpc>
                <a:spcPct val="107000"/>
              </a:lnSpc>
            </a:pPr>
            <a:r>
              <a:rPr lang="en-US" sz="2000" smtClean="0">
                <a:solidFill>
                  <a:prstClr val="black"/>
                </a:solidFill>
                <a:latin typeface="Times New Roman" pitchFamily="18" charset="0"/>
                <a:cs typeface="Times New Roman" pitchFamily="18" charset="0"/>
              </a:rPr>
              <a:t>Năng lực văn học: Hiểu được nội dung bài thơ: </a:t>
            </a:r>
            <a:r>
              <a:rPr lang="en-US" sz="2000">
                <a:latin typeface="Times New Roman" pitchFamily="18" charset="0"/>
                <a:cs typeface="Times New Roman" pitchFamily="18" charset="0"/>
              </a:rPr>
              <a:t>Mọi người, mọi vật đều chăm chỉ làm </a:t>
            </a:r>
            <a:r>
              <a:rPr lang="en-US" sz="2000" smtClean="0">
                <a:latin typeface="Times New Roman" pitchFamily="18" charset="0"/>
                <a:cs typeface="Times New Roman" pitchFamily="18" charset="0"/>
              </a:rPr>
              <a:t>việc, </a:t>
            </a:r>
          </a:p>
          <a:p>
            <a:pPr algn="just">
              <a:lnSpc>
                <a:spcPct val="107000"/>
              </a:lnSpc>
            </a:pPr>
            <a:r>
              <a:rPr lang="en-US" sz="2000" smtClean="0">
                <a:latin typeface="Times New Roman" pitchFamily="18" charset="0"/>
                <a:cs typeface="Times New Roman" pitchFamily="18" charset="0"/>
              </a:rPr>
              <a:t>làm </a:t>
            </a:r>
            <a:r>
              <a:rPr lang="en-US" sz="2000">
                <a:latin typeface="Times New Roman" pitchFamily="18" charset="0"/>
                <a:cs typeface="Times New Roman" pitchFamily="18" charset="0"/>
              </a:rPr>
              <a:t>việc mang lại niềm vui cho chúng </a:t>
            </a:r>
            <a:r>
              <a:rPr lang="en-US" sz="2000" smtClean="0">
                <a:latin typeface="Times New Roman" pitchFamily="18" charset="0"/>
                <a:cs typeface="Times New Roman" pitchFamily="18" charset="0"/>
              </a:rPr>
              <a:t>ta.</a:t>
            </a:r>
            <a:endParaRPr lang="en-US" sz="2000">
              <a:solidFill>
                <a:prstClr val="black"/>
              </a:solidFill>
              <a:latin typeface="Times New Roman" pitchFamily="18" charset="0"/>
              <a:cs typeface="Times New Roman" pitchFamily="18" charset="0"/>
            </a:endParaRPr>
          </a:p>
          <a:p>
            <a:pPr algn="just">
              <a:lnSpc>
                <a:spcPct val="107000"/>
              </a:lnSpc>
            </a:pPr>
            <a:r>
              <a:rPr lang="en-US" sz="2000" b="1" smtClean="0">
                <a:solidFill>
                  <a:prstClr val="black"/>
                </a:solidFill>
                <a:latin typeface="Times New Roman" pitchFamily="18" charset="0"/>
                <a:cs typeface="Times New Roman" pitchFamily="18" charset="0"/>
              </a:rPr>
              <a:t>3</a:t>
            </a:r>
            <a:r>
              <a:rPr lang="en-US" sz="2000" b="1">
                <a:solidFill>
                  <a:prstClr val="black"/>
                </a:solidFill>
                <a:latin typeface="Times New Roman" pitchFamily="18" charset="0"/>
                <a:cs typeface="Times New Roman" pitchFamily="18" charset="0"/>
              </a:rPr>
              <a:t>.</a:t>
            </a:r>
            <a:r>
              <a:rPr lang="en-US" sz="2000">
                <a:solidFill>
                  <a:prstClr val="black"/>
                </a:solidFill>
                <a:latin typeface="Times New Roman" pitchFamily="18" charset="0"/>
                <a:cs typeface="Times New Roman" pitchFamily="18" charset="0"/>
              </a:rPr>
              <a:t> </a:t>
            </a:r>
            <a:r>
              <a:rPr lang="en-US" sz="2000" b="1">
                <a:solidFill>
                  <a:prstClr val="black"/>
                </a:solidFill>
                <a:latin typeface="Times New Roman" pitchFamily="18" charset="0"/>
                <a:cs typeface="Times New Roman" pitchFamily="18" charset="0"/>
              </a:rPr>
              <a:t>Phẩm chất: </a:t>
            </a:r>
            <a:r>
              <a:rPr lang="en-US" sz="2000">
                <a:solidFill>
                  <a:prstClr val="black"/>
                </a:solidFill>
                <a:latin typeface="Times New Roman" pitchFamily="18" charset="0"/>
                <a:cs typeface="Times New Roman" pitchFamily="18" charset="0"/>
              </a:rPr>
              <a:t>Thông qua bài học hình thành ở hs các phẩm chất:  chăm chỉ, tr</a:t>
            </a:r>
            <a:r>
              <a:rPr lang="en-US" sz="2200">
                <a:solidFill>
                  <a:prstClr val="black"/>
                </a:solidFill>
                <a:latin typeface="Times New Roman" pitchFamily="18" charset="0"/>
                <a:cs typeface="Times New Roman" pitchFamily="18" charset="0"/>
              </a:rPr>
              <a:t>ách nhiệm.</a:t>
            </a:r>
            <a:endParaRPr lang="vi-VN" sz="2200">
              <a:solidFill>
                <a:prstClr val="black"/>
              </a:solidFill>
              <a:latin typeface="Times New Roman" pitchFamily="18" charset="0"/>
              <a:cs typeface="Times New Roman" pitchFamily="18" charset="0"/>
            </a:endParaRPr>
          </a:p>
          <a:p>
            <a:endParaRPr lang="en-US" sz="2000">
              <a:latin typeface="Times New Roman" pitchFamily="18" charset="0"/>
              <a:cs typeface="Times New Roman" pitchFamily="18" charset="0"/>
            </a:endParaRPr>
          </a:p>
          <a:p>
            <a:pPr marL="342900" indent="-342900" algn="just">
              <a:lnSpc>
                <a:spcPct val="107000"/>
              </a:lnSpc>
              <a:buFontTx/>
              <a:buChar char="-"/>
            </a:pPr>
            <a:endParaRPr lang="en-US" sz="2200" smtClean="0">
              <a:latin typeface="Times New Roman" pitchFamily="18" charset="0"/>
              <a:cs typeface="Times New Roman" pitchFamily="18" charset="0"/>
            </a:endParaRPr>
          </a:p>
          <a:p>
            <a:pPr marL="342900" indent="-342900" algn="just">
              <a:lnSpc>
                <a:spcPct val="107000"/>
              </a:lnSpc>
              <a:buFontTx/>
              <a:buChar char="-"/>
            </a:pPr>
            <a:endParaRPr lang="en-US" sz="2200">
              <a:latin typeface="Times New Roman" pitchFamily="18" charset="0"/>
              <a:cs typeface="Times New Roman" pitchFamily="18" charset="0"/>
            </a:endParaRPr>
          </a:p>
          <a:p>
            <a:pPr marL="342900" indent="-342900" algn="just">
              <a:lnSpc>
                <a:spcPct val="107000"/>
              </a:lnSpc>
              <a:buFontTx/>
              <a:buChar char="-"/>
            </a:pPr>
            <a:endParaRPr lang="en-US" sz="2200" smtClean="0">
              <a:latin typeface="Times New Roman" pitchFamily="18" charset="0"/>
              <a:cs typeface="Times New Roman" pitchFamily="18" charset="0"/>
            </a:endParaRPr>
          </a:p>
          <a:p>
            <a:pPr marL="342900" indent="-342900" algn="just">
              <a:lnSpc>
                <a:spcPct val="107000"/>
              </a:lnSpc>
              <a:buFontTx/>
              <a:buChar char="-"/>
            </a:pPr>
            <a:endParaRPr lang="en-US" sz="2200">
              <a:latin typeface="Times New Roman" pitchFamily="18" charset="0"/>
              <a:cs typeface="Times New Roman" pitchFamily="18" charset="0"/>
            </a:endParaRPr>
          </a:p>
          <a:p>
            <a:pPr marL="342900" indent="-342900" algn="just">
              <a:lnSpc>
                <a:spcPct val="107000"/>
              </a:lnSpc>
              <a:buFontTx/>
              <a:buChar char="-"/>
            </a:pPr>
            <a:endParaRPr lang="en-US" sz="2200" smtClean="0">
              <a:latin typeface="Times New Roman" pitchFamily="18" charset="0"/>
              <a:cs typeface="Times New Roman" pitchFamily="18" charset="0"/>
            </a:endParaRPr>
          </a:p>
          <a:p>
            <a:pPr marL="342900" indent="-342900" algn="just">
              <a:lnSpc>
                <a:spcPct val="107000"/>
              </a:lnSpc>
              <a:buFontTx/>
              <a:buChar char="-"/>
            </a:pPr>
            <a:endParaRPr lang="en-US" sz="2200">
              <a:latin typeface="Times New Roman" pitchFamily="18" charset="0"/>
              <a:cs typeface="Times New Roman" pitchFamily="18" charset="0"/>
            </a:endParaRPr>
          </a:p>
          <a:p>
            <a:pPr marL="342900" indent="-342900" algn="just">
              <a:lnSpc>
                <a:spcPct val="107000"/>
              </a:lnSpc>
              <a:buFontTx/>
              <a:buChar char="-"/>
            </a:pPr>
            <a:endParaRPr lang="en-US" sz="2200" smtClean="0">
              <a:latin typeface="Times New Roman" pitchFamily="18" charset="0"/>
              <a:cs typeface="Times New Roman" pitchFamily="18" charset="0"/>
            </a:endParaRPr>
          </a:p>
          <a:p>
            <a:pPr marL="342900" indent="-342900" algn="just">
              <a:lnSpc>
                <a:spcPct val="107000"/>
              </a:lnSpc>
              <a:buFontTx/>
              <a:buChar char="-"/>
            </a:pPr>
            <a:endParaRPr lang="en-US" sz="2200">
              <a:latin typeface="Times New Roman" pitchFamily="18" charset="0"/>
              <a:cs typeface="Times New Roman" pitchFamily="18" charset="0"/>
            </a:endParaRPr>
          </a:p>
          <a:p>
            <a:pPr marL="342900" indent="-342900" algn="just">
              <a:lnSpc>
                <a:spcPct val="107000"/>
              </a:lnSpc>
              <a:buFontTx/>
              <a:buChar char="-"/>
            </a:pPr>
            <a:endParaRPr lang="en-US" sz="2200" smtClean="0">
              <a:latin typeface="Times New Roman" pitchFamily="18" charset="0"/>
              <a:cs typeface="Times New Roman" pitchFamily="18" charset="0"/>
            </a:endParaRPr>
          </a:p>
          <a:p>
            <a:pPr marL="342900" indent="-342900" algn="just">
              <a:lnSpc>
                <a:spcPct val="107000"/>
              </a:lnSpc>
              <a:buFontTx/>
              <a:buChar char="-"/>
            </a:pPr>
            <a:endParaRPr lang="en-US" sz="2200">
              <a:latin typeface="Times New Roman" pitchFamily="18" charset="0"/>
              <a:cs typeface="Times New Roman" pitchFamily="18" charset="0"/>
            </a:endParaRPr>
          </a:p>
          <a:p>
            <a:pPr marL="342900" indent="-342900" algn="just">
              <a:lnSpc>
                <a:spcPct val="107000"/>
              </a:lnSpc>
              <a:buFontTx/>
              <a:buChar char="-"/>
            </a:pPr>
            <a:endParaRPr lang="en-US" sz="2200" smtClean="0">
              <a:latin typeface="Times New Roman" pitchFamily="18" charset="0"/>
              <a:cs typeface="Times New Roman" pitchFamily="18" charset="0"/>
            </a:endParaRPr>
          </a:p>
        </p:txBody>
      </p:sp>
      <p:sp>
        <p:nvSpPr>
          <p:cNvPr id="2" name="Rectangle 1"/>
          <p:cNvSpPr/>
          <p:nvPr/>
        </p:nvSpPr>
        <p:spPr>
          <a:xfrm>
            <a:off x="1068947" y="-3206840"/>
            <a:ext cx="10161430" cy="2003625"/>
          </a:xfrm>
          <a:prstGeom prst="rect">
            <a:avLst/>
          </a:prstGeom>
        </p:spPr>
        <p:txBody>
          <a:bodyPr wrap="square">
            <a:spAutoFit/>
          </a:bodyPr>
          <a:lstStyle/>
          <a:p>
            <a:pPr lvl="0" algn="just">
              <a:lnSpc>
                <a:spcPct val="115000"/>
              </a:lnSpc>
              <a:tabLst>
                <a:tab pos="448945" algn="l"/>
              </a:tabLst>
            </a:pPr>
            <a:endParaRPr lang="en-US" smtClean="0">
              <a:latin typeface="Times New Roman" pitchFamily="18" charset="0"/>
              <a:cs typeface="Times New Roman" pitchFamily="18" charset="0"/>
            </a:endParaRPr>
          </a:p>
          <a:p>
            <a:pPr lvl="0" algn="just">
              <a:lnSpc>
                <a:spcPct val="115000"/>
              </a:lnSpc>
              <a:tabLst>
                <a:tab pos="448945" algn="l"/>
              </a:tabLst>
            </a:pPr>
            <a:endParaRPr lang="en-US">
              <a:latin typeface="Times New Roman" pitchFamily="18" charset="0"/>
              <a:cs typeface="Times New Roman" pitchFamily="18" charset="0"/>
            </a:endParaRPr>
          </a:p>
          <a:p>
            <a:pPr lvl="0" algn="just">
              <a:lnSpc>
                <a:spcPct val="115000"/>
              </a:lnSpc>
              <a:tabLst>
                <a:tab pos="448945" algn="l"/>
              </a:tabLst>
            </a:pPr>
            <a:endParaRPr lang="en-US" smtClean="0">
              <a:latin typeface="Times New Roman" pitchFamily="18" charset="0"/>
              <a:cs typeface="Times New Roman" pitchFamily="18" charset="0"/>
            </a:endParaRPr>
          </a:p>
          <a:p>
            <a:pPr lvl="0" algn="just">
              <a:lnSpc>
                <a:spcPct val="115000"/>
              </a:lnSpc>
              <a:tabLst>
                <a:tab pos="448945" algn="l"/>
              </a:tabLst>
            </a:pPr>
            <a:endParaRPr lang="en-US">
              <a:latin typeface="Times New Roman" pitchFamily="18" charset="0"/>
              <a:cs typeface="Times New Roman" pitchFamily="18" charset="0"/>
            </a:endParaRPr>
          </a:p>
          <a:p>
            <a:pPr lvl="0" algn="just">
              <a:lnSpc>
                <a:spcPct val="115000"/>
              </a:lnSpc>
              <a:tabLst>
                <a:tab pos="448945" algn="l"/>
              </a:tabLst>
            </a:pPr>
            <a:r>
              <a:rPr lang="en-US">
                <a:latin typeface="Times New Roman" pitchFamily="18" charset="0"/>
                <a:cs typeface="Times New Roman" pitchFamily="18" charset="0"/>
              </a:rPr>
              <a:t> </a:t>
            </a:r>
            <a:endParaRPr lang="en-US" smtClean="0">
              <a:latin typeface="Times New Roman" pitchFamily="18" charset="0"/>
              <a:cs typeface="Times New Roman" pitchFamily="18" charset="0"/>
            </a:endParaRPr>
          </a:p>
          <a:p>
            <a:pPr lvl="0" algn="just">
              <a:lnSpc>
                <a:spcPct val="115000"/>
              </a:lnSpc>
              <a:tabLst>
                <a:tab pos="448945" algn="l"/>
              </a:tabLst>
            </a:pP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4353866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523769" y="2310912"/>
            <a:ext cx="9140631" cy="2384969"/>
          </a:xfrm>
          <a:prstGeom prst="rect">
            <a:avLst/>
          </a:prstGeom>
          <a:solidFill>
            <a:schemeClr val="accent6">
              <a:lumMod val="20000"/>
              <a:lumOff val="80000"/>
            </a:schemeClr>
          </a:solidFill>
          <a:ln w="57150">
            <a:solidFill>
              <a:srgbClr val="FFC000"/>
            </a:solidFill>
          </a:ln>
        </p:spPr>
        <p:txBody>
          <a:bodyPr wrap="square" lIns="91146" tIns="45572" rIns="91146" bIns="45572" rtlCol="0">
            <a:spAutoFit/>
          </a:bodyPr>
          <a:lstStyle/>
          <a:p>
            <a:pPr algn="ctr">
              <a:spcBef>
                <a:spcPts val="599"/>
              </a:spcBef>
            </a:pPr>
            <a:r>
              <a:rPr lang="en-US" sz="7200">
                <a:solidFill>
                  <a:srgbClr val="FF0066"/>
                </a:solidFill>
                <a:latin typeface="Times New Roman" pitchFamily="18" charset="0"/>
                <a:ea typeface="Kids" pitchFamily="2" charset="0"/>
                <a:cs typeface="Times New Roman" pitchFamily="18" charset="0"/>
              </a:rPr>
              <a:t>Củng </a:t>
            </a:r>
            <a:r>
              <a:rPr lang="en-US" sz="7200" smtClean="0">
                <a:solidFill>
                  <a:srgbClr val="FF0066"/>
                </a:solidFill>
                <a:latin typeface="Times New Roman" pitchFamily="18" charset="0"/>
                <a:ea typeface="Kids" pitchFamily="2" charset="0"/>
                <a:cs typeface="Times New Roman" pitchFamily="18" charset="0"/>
              </a:rPr>
              <a:t>cố- Dặn dò</a:t>
            </a:r>
          </a:p>
          <a:p>
            <a:pPr algn="ctr">
              <a:spcBef>
                <a:spcPts val="599"/>
              </a:spcBef>
            </a:pPr>
            <a:r>
              <a:rPr lang="en-US" sz="7200" smtClean="0">
                <a:solidFill>
                  <a:srgbClr val="FF0066"/>
                </a:solidFill>
                <a:latin typeface="Times New Roman" pitchFamily="18" charset="0"/>
                <a:ea typeface="Kids" pitchFamily="2" charset="0"/>
                <a:cs typeface="Times New Roman" pitchFamily="18" charset="0"/>
              </a:rPr>
              <a:t>Nhận xét tiết học</a:t>
            </a:r>
            <a:endParaRPr lang="en-US" sz="7200">
              <a:solidFill>
                <a:srgbClr val="FF0066"/>
              </a:solidFill>
              <a:latin typeface="Times New Roman" pitchFamily="18" charset="0"/>
              <a:ea typeface="Kids" pitchFamily="2" charset="0"/>
              <a:cs typeface="Times New Roman" pitchFamily="18" charset="0"/>
            </a:endParaRPr>
          </a:p>
        </p:txBody>
      </p:sp>
    </p:spTree>
    <p:extLst>
      <p:ext uri="{BB962C8B-B14F-4D97-AF65-F5344CB8AC3E}">
        <p14:creationId xmlns:p14="http://schemas.microsoft.com/office/powerpoint/2010/main" val="223511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1183537" y="930254"/>
            <a:ext cx="10492648" cy="1631216"/>
          </a:xfrm>
          <a:prstGeom prst="rect">
            <a:avLst/>
          </a:prstGeom>
          <a:noFill/>
        </p:spPr>
        <p:txBody>
          <a:bodyPr wrap="square" rtlCol="0">
            <a:spAutoFit/>
          </a:bodyPr>
          <a:lstStyle/>
          <a:p>
            <a:r>
              <a:rPr lang="en-US" sz="2400" b="1">
                <a:latin typeface="Times New Roman" pitchFamily="18" charset="0"/>
                <a:cs typeface="Times New Roman" pitchFamily="18" charset="0"/>
              </a:rPr>
              <a:t>II. </a:t>
            </a:r>
            <a:r>
              <a:rPr lang="en-US" sz="2400" b="1" u="sng">
                <a:latin typeface="Times New Roman" pitchFamily="18" charset="0"/>
                <a:cs typeface="Times New Roman" pitchFamily="18" charset="0"/>
              </a:rPr>
              <a:t>PHƯƠNG TIỆN DẠY HỌC</a:t>
            </a:r>
            <a:r>
              <a:rPr lang="en-US" sz="2400" b="1">
                <a:latin typeface="Times New Roman" pitchFamily="18" charset="0"/>
                <a:cs typeface="Times New Roman" pitchFamily="18" charset="0"/>
              </a:rPr>
              <a:t>:</a:t>
            </a:r>
            <a:endParaRPr lang="en-US" sz="2400">
              <a:latin typeface="Times New Roman" pitchFamily="18" charset="0"/>
              <a:cs typeface="Times New Roman" pitchFamily="18" charset="0"/>
            </a:endParaRPr>
          </a:p>
          <a:p>
            <a:r>
              <a:rPr lang="en-US" sz="2400">
                <a:latin typeface="Times New Roman" pitchFamily="18" charset="0"/>
                <a:cs typeface="Times New Roman" pitchFamily="18" charset="0"/>
              </a:rPr>
              <a:t>- GV: Máy tính, giáo án powerpoint, SGK.</a:t>
            </a:r>
          </a:p>
          <a:p>
            <a:r>
              <a:rPr lang="en-US" sz="2400" smtClean="0">
                <a:latin typeface="Times New Roman" pitchFamily="18" charset="0"/>
                <a:cs typeface="Times New Roman" pitchFamily="18" charset="0"/>
              </a:rPr>
              <a:t>- HS</a:t>
            </a:r>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SGK.</a:t>
            </a:r>
            <a:endParaRPr lang="en-US" sz="2400">
              <a:latin typeface="Times New Roman" pitchFamily="18" charset="0"/>
              <a:cs typeface="Times New Roman" pitchFamily="18" charset="0"/>
            </a:endParaRPr>
          </a:p>
          <a:p>
            <a:r>
              <a:rPr lang="en-US" sz="2400" b="1">
                <a:latin typeface="Times New Roman" pitchFamily="18" charset="0"/>
                <a:cs typeface="Times New Roman" pitchFamily="18" charset="0"/>
              </a:rPr>
              <a:t>III. </a:t>
            </a:r>
            <a:r>
              <a:rPr lang="en-US" sz="2400" b="1" u="sng">
                <a:latin typeface="Times New Roman" pitchFamily="18" charset="0"/>
                <a:cs typeface="Times New Roman" pitchFamily="18" charset="0"/>
              </a:rPr>
              <a:t>CÁC HOẠT ĐỘNG DẠY HỌC</a:t>
            </a:r>
            <a:r>
              <a:rPr lang="en-US" sz="2800" b="1" u="sng">
                <a:latin typeface="Times New Roman" pitchFamily="18" charset="0"/>
                <a:cs typeface="Times New Roman" pitchFamily="18" charset="0"/>
              </a:rPr>
              <a:t>:</a:t>
            </a:r>
            <a:endParaRPr lang="en-US" sz="2800" u="sng">
              <a:latin typeface="Times New Roman" pitchFamily="18" charset="0"/>
              <a:cs typeface="Times New Roman" pitchFamily="18" charset="0"/>
            </a:endParaRPr>
          </a:p>
        </p:txBody>
      </p:sp>
    </p:spTree>
    <p:extLst>
      <p:ext uri="{BB962C8B-B14F-4D97-AF65-F5344CB8AC3E}">
        <p14:creationId xmlns:p14="http://schemas.microsoft.com/office/powerpoint/2010/main" val="2131075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2145003"/>
            <a:ext cx="11762509" cy="1143000"/>
          </a:xfrm>
        </p:spPr>
        <p:txBody>
          <a:bodyPr>
            <a:noAutofit/>
          </a:bodyPr>
          <a:lstStyle/>
          <a:p>
            <a:pPr algn="l"/>
            <a:r>
              <a:rPr lang="en-US" sz="4400" dirty="0" err="1" smtClean="0">
                <a:solidFill>
                  <a:srgbClr val="FF0000"/>
                </a:solidFill>
                <a:latin typeface="Times New Roman" panose="02020603050405020304" pitchFamily="18" charset="0"/>
                <a:cs typeface="Times New Roman" panose="02020603050405020304" pitchFamily="18" charset="0"/>
              </a:rPr>
              <a:t>Lắng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nghe</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bài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hát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Gà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trống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mèo</a:t>
            </a:r>
            <a:r>
              <a:rPr lang="en-US" sz="4400" dirty="0" smtClean="0">
                <a:solidFill>
                  <a:srgbClr val="FF0000"/>
                </a:solidFill>
                <a:latin typeface="Times New Roman" panose="02020603050405020304" pitchFamily="18" charset="0"/>
                <a:cs typeface="Times New Roman" panose="02020603050405020304" pitchFamily="18" charset="0"/>
              </a:rPr>
              <a:t> con </a:t>
            </a:r>
            <a:r>
              <a:rPr lang="en-US" sz="4400" dirty="0" err="1" smtClean="0">
                <a:solidFill>
                  <a:srgbClr val="FF0000"/>
                </a:solidFill>
                <a:latin typeface="Times New Roman" panose="02020603050405020304" pitchFamily="18" charset="0"/>
                <a:cs typeface="Times New Roman" panose="02020603050405020304" pitchFamily="18" charset="0"/>
              </a:rPr>
              <a:t>và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cún</a:t>
            </a:r>
            <a:r>
              <a:rPr lang="en-US" sz="4400" dirty="0" smtClean="0">
                <a:solidFill>
                  <a:srgbClr val="FF0000"/>
                </a:solidFill>
                <a:latin typeface="Times New Roman" panose="02020603050405020304" pitchFamily="18" charset="0"/>
                <a:cs typeface="Times New Roman" panose="02020603050405020304" pitchFamily="18" charset="0"/>
              </a:rPr>
              <a:t> con.</a:t>
            </a:r>
            <a:r>
              <a:rPr lang="en-US" sz="4400" dirty="0">
                <a:solidFill>
                  <a:srgbClr val="FF0000"/>
                </a:solidFill>
                <a:latin typeface="Times New Roman" panose="02020603050405020304" pitchFamily="18" charset="0"/>
                <a:cs typeface="Times New Roman" panose="02020603050405020304" pitchFamily="18" charset="0"/>
              </a:rPr>
              <a:t/>
            </a:r>
            <a:br>
              <a:rPr lang="en-US" sz="4400" dirty="0">
                <a:solidFill>
                  <a:srgbClr val="FF0000"/>
                </a:solidFill>
                <a:latin typeface="Times New Roman" panose="02020603050405020304" pitchFamily="18" charset="0"/>
                <a:cs typeface="Times New Roman" panose="02020603050405020304" pitchFamily="18" charset="0"/>
              </a:rPr>
            </a:br>
            <a:r>
              <a:rPr lang="en-US" sz="4400" dirty="0" smtClean="0">
                <a:latin typeface="Times New Roman" panose="02020603050405020304" pitchFamily="18" charset="0"/>
                <a:cs typeface="Times New Roman" panose="02020603050405020304" pitchFamily="18" charset="0"/>
              </a:rPr>
              <a:t/>
            </a:r>
            <a:br>
              <a:rPr lang="en-US" sz="4400" dirty="0" smtClean="0">
                <a:latin typeface="Times New Roman" panose="02020603050405020304" pitchFamily="18" charset="0"/>
                <a:cs typeface="Times New Roman" panose="02020603050405020304" pitchFamily="18" charset="0"/>
              </a:rPr>
            </a:br>
            <a:r>
              <a:rPr lang="en-US" sz="4400" dirty="0" err="1" smtClean="0">
                <a:latin typeface="Times New Roman" panose="02020603050405020304" pitchFamily="18" charset="0"/>
                <a:cs typeface="Times New Roman" panose="02020603050405020304" pitchFamily="18" charset="0"/>
              </a:rPr>
              <a:t>Em</a:t>
            </a:r>
            <a:r>
              <a:rPr lang="en-US" sz="4400" dirty="0" smtClean="0">
                <a:latin typeface="Times New Roman" panose="02020603050405020304" pitchFamily="18" charset="0"/>
                <a:cs typeface="Times New Roman" panose="02020603050405020304" pitchFamily="18" charset="0"/>
              </a:rPr>
              <a:t> hay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Hằng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mèo</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cún</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thường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gì</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39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à Trống Mèo Con Và Cún Con - Nhà Em Có Con Gà Trống">
            <a:hlinkClick r:id="" action="ppaction://media"/>
            <a:extLst>
              <a:ext uri="{FF2B5EF4-FFF2-40B4-BE49-F238E27FC236}">
                <a16:creationId xmlns:a16="http://schemas.microsoft.com/office/drawing/2014/main" xmlns="" id="{92A100B0-99F7-4113-9480-AFFE6E2C68EE}"/>
              </a:ext>
            </a:extLst>
          </p:cNvPr>
          <p:cNvPicPr>
            <a:picLocks noChangeAspect="1"/>
          </p:cNvPicPr>
          <p:nvPr>
            <a:videoFile r:link="rId1"/>
            <p:extLst>
              <p:ext uri="{DAA4B4D4-6D71-4841-9C94-3DE7FCFB9230}">
                <p14:media xmlns:p14="http://schemas.microsoft.com/office/powerpoint/2010/main" r:embed="rId2">
                  <p14:trim st="18037" end="62326"/>
                </p14:media>
              </p:ext>
            </p:extLst>
          </p:nvPr>
        </p:nvPicPr>
        <p:blipFill>
          <a:blip r:embed="rId4"/>
          <a:stretch>
            <a:fillRect/>
          </a:stretch>
        </p:blipFill>
        <p:spPr>
          <a:xfrm>
            <a:off x="1524000" y="0"/>
            <a:ext cx="9144000" cy="6858000"/>
          </a:xfrm>
          <a:prstGeom prst="rect">
            <a:avLst/>
          </a:prstGeom>
        </p:spPr>
      </p:pic>
    </p:spTree>
    <p:extLst>
      <p:ext uri="{BB962C8B-B14F-4D97-AF65-F5344CB8AC3E}">
        <p14:creationId xmlns:p14="http://schemas.microsoft.com/office/powerpoint/2010/main" val="575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xmlns="" id="{59A46351-1282-4D41-A595-B4B572952B51}"/>
              </a:ext>
            </a:extLst>
          </p:cNvPr>
          <p:cNvSpPr txBox="1"/>
          <p:nvPr/>
        </p:nvSpPr>
        <p:spPr>
          <a:xfrm>
            <a:off x="533400" y="1088910"/>
            <a:ext cx="10882745" cy="5893921"/>
          </a:xfrm>
          <a:prstGeom prst="rect">
            <a:avLst/>
          </a:prstGeom>
          <a:noFill/>
        </p:spPr>
        <p:txBody>
          <a:bodyPr wrap="square">
            <a:spAutoFit/>
          </a:bodyPr>
          <a:lstStyle/>
          <a:p>
            <a:pPr algn="just"/>
            <a:r>
              <a:rPr lang="en-US" sz="2900" b="0" i="0" dirty="0">
                <a:effectLst/>
                <a:latin typeface="+mj-lt"/>
              </a:rPr>
              <a:t>      </a:t>
            </a:r>
            <a:r>
              <a:rPr lang="vi-VN" sz="2900" b="0" i="0" dirty="0">
                <a:effectLst/>
                <a:latin typeface="+mj-lt"/>
              </a:rPr>
              <a:t>Quanh ta, mọi </a:t>
            </a:r>
            <a:r>
              <a:rPr lang="en-US" sz="2900" b="0" i="0" dirty="0" err="1">
                <a:effectLst/>
                <a:latin typeface="Times New Roman" panose="02020603050405020304" pitchFamily="18" charset="0"/>
                <a:cs typeface="Times New Roman" panose="02020603050405020304" pitchFamily="18" charset="0"/>
              </a:rPr>
              <a:t>vật</a:t>
            </a:r>
            <a:r>
              <a:rPr lang="en-US" sz="2900" b="0" i="0" dirty="0">
                <a:effectLst/>
                <a:latin typeface="Times New Roman" panose="02020603050405020304" pitchFamily="18" charset="0"/>
                <a:cs typeface="Times New Roman" panose="02020603050405020304" pitchFamily="18" charset="0"/>
              </a:rPr>
              <a:t>, </a:t>
            </a:r>
            <a:r>
              <a:rPr lang="en-US" sz="2900" b="0" i="0" dirty="0" err="1">
                <a:effectLst/>
                <a:latin typeface="Times New Roman" panose="02020603050405020304" pitchFamily="18" charset="0"/>
                <a:cs typeface="Times New Roman" panose="02020603050405020304" pitchFamily="18" charset="0"/>
              </a:rPr>
              <a:t>mọi</a:t>
            </a:r>
            <a:r>
              <a:rPr lang="en-US" sz="2900" b="0" i="0" dirty="0">
                <a:effectLst/>
                <a:latin typeface="Times New Roman" panose="02020603050405020304" pitchFamily="18" charset="0"/>
                <a:cs typeface="Times New Roman" panose="02020603050405020304" pitchFamily="18" charset="0"/>
              </a:rPr>
              <a:t> </a:t>
            </a:r>
            <a:r>
              <a:rPr lang="vi-VN" sz="2900" b="0" i="0" dirty="0">
                <a:effectLst/>
                <a:latin typeface="Times New Roman" panose="02020603050405020304" pitchFamily="18" charset="0"/>
                <a:cs typeface="Times New Roman" panose="02020603050405020304" pitchFamily="18" charset="0"/>
              </a:rPr>
              <a:t>người </a:t>
            </a:r>
            <a:r>
              <a:rPr lang="vi-VN" sz="2900" b="0" i="0" dirty="0">
                <a:effectLst/>
                <a:latin typeface="+mj-lt"/>
              </a:rPr>
              <a:t>đều làm việc.</a:t>
            </a:r>
          </a:p>
          <a:p>
            <a:pPr algn="just"/>
            <a:r>
              <a:rPr lang="en-US" sz="2900" b="0" i="0" dirty="0">
                <a:effectLst/>
                <a:latin typeface="+mj-lt"/>
              </a:rPr>
              <a:t>      </a:t>
            </a:r>
            <a:r>
              <a:rPr lang="vi-VN" sz="2900" b="0" i="0" dirty="0">
                <a:effectLst/>
                <a:latin typeface="+mj-lt"/>
              </a:rPr>
              <a:t>Cái đồng hồ tích tắc</a:t>
            </a:r>
            <a:r>
              <a:rPr lang="en-US" sz="2900" b="0" i="0" dirty="0">
                <a:effectLst/>
                <a:latin typeface="Times New Roman" panose="02020603050405020304" pitchFamily="18" charset="0"/>
                <a:cs typeface="Times New Roman" panose="02020603050405020304" pitchFamily="18" charset="0"/>
              </a:rPr>
              <a:t>,</a:t>
            </a:r>
            <a:r>
              <a:rPr lang="en-US" sz="2900" b="0" i="0" dirty="0">
                <a:effectLst/>
                <a:latin typeface="+mj-lt"/>
              </a:rPr>
              <a:t> </a:t>
            </a:r>
            <a:r>
              <a:rPr lang="vi-VN" sz="2900" b="0" i="0" dirty="0">
                <a:effectLst/>
                <a:latin typeface="+mj-lt"/>
              </a:rPr>
              <a:t>tích tắc báo phút, báo giờ.</a:t>
            </a:r>
          </a:p>
          <a:p>
            <a:pPr algn="just"/>
            <a:r>
              <a:rPr lang="en-US" sz="2900" b="0" i="0" dirty="0">
                <a:effectLst/>
                <a:latin typeface="+mj-lt"/>
              </a:rPr>
              <a:t>      </a:t>
            </a:r>
            <a:r>
              <a:rPr lang="vi-VN" sz="2900" b="0" i="0" dirty="0">
                <a:effectLst/>
                <a:latin typeface="+mj-lt"/>
              </a:rPr>
              <a:t>Con gà trống gáy vang ò … ó … o</a:t>
            </a:r>
            <a:r>
              <a:rPr lang="en-US" sz="2900" b="0" i="0" dirty="0">
                <a:effectLst/>
                <a:latin typeface="+mj-lt"/>
              </a:rPr>
              <a:t> …</a:t>
            </a:r>
            <a:r>
              <a:rPr lang="vi-VN" sz="2900" b="0" i="0" dirty="0">
                <a:effectLst/>
                <a:latin typeface="+mj-lt"/>
              </a:rPr>
              <a:t>, báo cho mọi người biết trời sắp sáng, mau mau thức dậy.</a:t>
            </a:r>
          </a:p>
          <a:p>
            <a:pPr algn="just"/>
            <a:r>
              <a:rPr lang="en-US" sz="2900" b="0" i="0" dirty="0">
                <a:effectLst/>
                <a:latin typeface="+mj-lt"/>
              </a:rPr>
              <a:t>      </a:t>
            </a:r>
            <a:r>
              <a:rPr lang="vi-VN" sz="2900" b="0" i="0" dirty="0">
                <a:effectLst/>
                <a:latin typeface="+mj-lt"/>
              </a:rPr>
              <a:t>Con tu hú kêu tu hú, tu hú. Thế là sắp đến mùa vải chín.</a:t>
            </a:r>
          </a:p>
          <a:p>
            <a:pPr algn="just"/>
            <a:r>
              <a:rPr lang="en-US" sz="2900" b="0" i="0" dirty="0">
                <a:effectLst/>
                <a:latin typeface="+mj-lt"/>
              </a:rPr>
              <a:t>      </a:t>
            </a:r>
            <a:r>
              <a:rPr lang="vi-VN" sz="2900" b="0" i="0" dirty="0">
                <a:effectLst/>
                <a:latin typeface="+mj-lt"/>
              </a:rPr>
              <a:t>Chim bắt sâu, bảo vệ mùa màng.</a:t>
            </a:r>
          </a:p>
          <a:p>
            <a:pPr algn="just"/>
            <a:r>
              <a:rPr lang="en-US" sz="2900" b="0" i="0" dirty="0">
                <a:effectLst/>
                <a:latin typeface="+mj-lt"/>
              </a:rPr>
              <a:t>      </a:t>
            </a:r>
            <a:r>
              <a:rPr lang="vi-VN" sz="2900" b="0" i="0" dirty="0">
                <a:effectLst/>
                <a:latin typeface="+mj-lt"/>
              </a:rPr>
              <a:t>Cành đào nở hoa cho sắc xuân thêm rực rỡ, ngày xuân thêm tưng </a:t>
            </a:r>
            <a:r>
              <a:rPr lang="vi-VN" sz="2900" b="0" i="0">
                <a:effectLst/>
                <a:latin typeface="+mj-lt"/>
              </a:rPr>
              <a:t>bừng</a:t>
            </a:r>
            <a:r>
              <a:rPr lang="vi-VN" sz="2900" b="0" i="0" smtClean="0">
                <a:effectLst/>
                <a:latin typeface="+mj-lt"/>
              </a:rPr>
              <a:t>.</a:t>
            </a:r>
            <a:r>
              <a:rPr lang="en-US" sz="2900" smtClean="0">
                <a:latin typeface="+mj-lt"/>
              </a:rPr>
              <a:t> </a:t>
            </a:r>
            <a:r>
              <a:rPr lang="en-US" sz="2900" smtClean="0">
                <a:latin typeface="Times New Roman" pitchFamily="18" charset="0"/>
                <a:cs typeface="Times New Roman" pitchFamily="18" charset="0"/>
              </a:rPr>
              <a:t>Chim cú mèo đứng trong hốc cây rúc cú cú cũng làm việc có ích cho đồng ruộng.  </a:t>
            </a:r>
            <a:endParaRPr lang="vi-VN" sz="2900" b="0" i="0" dirty="0">
              <a:effectLst/>
              <a:latin typeface="Times New Roman" pitchFamily="18" charset="0"/>
              <a:cs typeface="Times New Roman" pitchFamily="18" charset="0"/>
            </a:endParaRP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098081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9915" y="429491"/>
            <a:ext cx="5039436" cy="538609"/>
          </a:xfrm>
          <a:prstGeom prst="rect">
            <a:avLst/>
          </a:prstGeom>
          <a:noFill/>
        </p:spPr>
        <p:txBody>
          <a:bodyPr wrap="square" rtlCol="0">
            <a:spAutoFit/>
          </a:bodyPr>
          <a:lstStyle/>
          <a:p>
            <a:r>
              <a:rPr lang="en-US" sz="2900" b="1" dirty="0">
                <a:latin typeface="Times New Roman" pitchFamily="18" charset="0"/>
                <a:cs typeface="Times New Roman" pitchFamily="18" charset="0"/>
              </a:rPr>
              <a:t>LÀM VIỆC THẬT LÀ VUI</a:t>
            </a:r>
          </a:p>
        </p:txBody>
      </p:sp>
      <p:sp>
        <p:nvSpPr>
          <p:cNvPr id="3" name="TextBox 2">
            <a:extLst>
              <a:ext uri="{FF2B5EF4-FFF2-40B4-BE49-F238E27FC236}">
                <a16:creationId xmlns:a16="http://schemas.microsoft.com/office/drawing/2014/main" xmlns="" id="{59A46351-1282-4D41-A595-B4B572952B51}"/>
              </a:ext>
            </a:extLst>
          </p:cNvPr>
          <p:cNvSpPr txBox="1"/>
          <p:nvPr/>
        </p:nvSpPr>
        <p:spPr>
          <a:xfrm>
            <a:off x="533400" y="1088910"/>
            <a:ext cx="10882745" cy="5447645"/>
          </a:xfrm>
          <a:prstGeom prst="rect">
            <a:avLst/>
          </a:prstGeom>
          <a:noFill/>
        </p:spPr>
        <p:txBody>
          <a:bodyPr wrap="square">
            <a:spAutoFit/>
          </a:bodyPr>
          <a:lstStyle/>
          <a:p>
            <a:pPr algn="just"/>
            <a:r>
              <a:rPr lang="en-US" sz="2900" b="0" i="0" dirty="0">
                <a:effectLst/>
                <a:latin typeface="+mj-lt"/>
              </a:rPr>
              <a:t>      </a:t>
            </a:r>
            <a:r>
              <a:rPr lang="vi-VN" sz="2900" b="0" i="0" dirty="0">
                <a:solidFill>
                  <a:srgbClr val="FF0000"/>
                </a:solidFill>
                <a:effectLst/>
                <a:latin typeface="+mj-lt"/>
              </a:rPr>
              <a:t>Quanh ta, mọi </a:t>
            </a:r>
            <a:r>
              <a:rPr lang="en-US" sz="2900" b="0" i="0" dirty="0" err="1">
                <a:solidFill>
                  <a:srgbClr val="FF0000"/>
                </a:solidFill>
                <a:effectLst/>
                <a:latin typeface="Times New Roman" panose="02020603050405020304" pitchFamily="18" charset="0"/>
                <a:cs typeface="Times New Roman" panose="02020603050405020304" pitchFamily="18" charset="0"/>
              </a:rPr>
              <a:t>vật</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en-US" sz="2900" b="0" i="0" dirty="0" err="1">
                <a:solidFill>
                  <a:srgbClr val="FF0000"/>
                </a:solidFill>
                <a:effectLst/>
                <a:latin typeface="Times New Roman" panose="02020603050405020304" pitchFamily="18" charset="0"/>
                <a:cs typeface="Times New Roman" panose="02020603050405020304" pitchFamily="18" charset="0"/>
              </a:rPr>
              <a:t>mọi</a:t>
            </a:r>
            <a:r>
              <a:rPr lang="en-US" sz="2900" b="0" i="0" dirty="0">
                <a:solidFill>
                  <a:srgbClr val="FF0000"/>
                </a:solidFill>
                <a:effectLst/>
                <a:latin typeface="Times New Roman" panose="02020603050405020304" pitchFamily="18" charset="0"/>
                <a:cs typeface="Times New Roman" panose="02020603050405020304" pitchFamily="18" charset="0"/>
              </a:rPr>
              <a:t> </a:t>
            </a:r>
            <a:r>
              <a:rPr lang="vi-VN" sz="2900" b="0" i="0" dirty="0">
                <a:solidFill>
                  <a:srgbClr val="FF0000"/>
                </a:solidFill>
                <a:effectLst/>
                <a:latin typeface="Times New Roman" panose="02020603050405020304" pitchFamily="18" charset="0"/>
                <a:cs typeface="Times New Roman" panose="02020603050405020304" pitchFamily="18" charset="0"/>
              </a:rPr>
              <a:t>người </a:t>
            </a:r>
            <a:r>
              <a:rPr lang="vi-VN" sz="2900" b="0" i="0" dirty="0">
                <a:solidFill>
                  <a:srgbClr val="FF0000"/>
                </a:solidFill>
                <a:effectLst/>
                <a:latin typeface="+mj-lt"/>
              </a:rPr>
              <a:t>đều làm việc.</a:t>
            </a:r>
          </a:p>
          <a:p>
            <a:pPr algn="just"/>
            <a:r>
              <a:rPr lang="en-US" sz="2900" b="0" i="0" dirty="0">
                <a:solidFill>
                  <a:srgbClr val="FF0000"/>
                </a:solidFill>
                <a:effectLst/>
                <a:latin typeface="+mj-lt"/>
              </a:rPr>
              <a:t>      </a:t>
            </a:r>
            <a:r>
              <a:rPr lang="vi-VN" sz="2900" b="0" i="0" dirty="0">
                <a:solidFill>
                  <a:srgbClr val="FF0000"/>
                </a:solidFill>
                <a:effectLst/>
                <a:latin typeface="+mj-lt"/>
              </a:rPr>
              <a:t>Cái đồng hồ tích tắc</a:t>
            </a:r>
            <a:r>
              <a:rPr lang="en-US" sz="2900" b="0" i="0" dirty="0">
                <a:solidFill>
                  <a:srgbClr val="FF0000"/>
                </a:solidFill>
                <a:effectLst/>
                <a:latin typeface="Times New Roman" panose="02020603050405020304" pitchFamily="18" charset="0"/>
                <a:cs typeface="Times New Roman" panose="02020603050405020304" pitchFamily="18" charset="0"/>
              </a:rPr>
              <a:t>,</a:t>
            </a:r>
            <a:r>
              <a:rPr lang="en-US" sz="2900" b="0" i="0" dirty="0">
                <a:solidFill>
                  <a:srgbClr val="FF0000"/>
                </a:solidFill>
                <a:effectLst/>
                <a:latin typeface="+mj-lt"/>
              </a:rPr>
              <a:t> </a:t>
            </a:r>
            <a:r>
              <a:rPr lang="vi-VN" sz="2900" b="0" i="0" dirty="0">
                <a:solidFill>
                  <a:srgbClr val="FF0000"/>
                </a:solidFill>
                <a:effectLst/>
                <a:latin typeface="+mj-lt"/>
              </a:rPr>
              <a:t>tích tắc báo phút, báo giờ.</a:t>
            </a:r>
          </a:p>
          <a:p>
            <a:pPr algn="just"/>
            <a:r>
              <a:rPr lang="en-US" sz="2900" b="0" i="0" dirty="0">
                <a:solidFill>
                  <a:srgbClr val="FF0000"/>
                </a:solidFill>
                <a:effectLst/>
                <a:latin typeface="+mj-lt"/>
              </a:rPr>
              <a:t>      </a:t>
            </a:r>
            <a:r>
              <a:rPr lang="vi-VN" sz="2900" b="0" i="0" dirty="0">
                <a:solidFill>
                  <a:srgbClr val="FF0000"/>
                </a:solidFill>
                <a:effectLst/>
                <a:latin typeface="+mj-lt"/>
              </a:rPr>
              <a:t>Con gà trống gáy vang ò … ó … o</a:t>
            </a:r>
            <a:r>
              <a:rPr lang="en-US" sz="2900" b="0" i="0" dirty="0">
                <a:solidFill>
                  <a:srgbClr val="FF0000"/>
                </a:solidFill>
                <a:effectLst/>
                <a:latin typeface="+mj-lt"/>
              </a:rPr>
              <a:t> …</a:t>
            </a:r>
            <a:r>
              <a:rPr lang="vi-VN" sz="2900" b="0" i="0" dirty="0">
                <a:solidFill>
                  <a:srgbClr val="FF0000"/>
                </a:solidFill>
                <a:effectLst/>
                <a:latin typeface="+mj-lt"/>
              </a:rPr>
              <a:t>, báo cho mọi người biết trời sắp sáng, mau mau thức dậy.</a:t>
            </a:r>
          </a:p>
          <a:p>
            <a:pPr algn="just"/>
            <a:r>
              <a:rPr lang="en-US" sz="2900" b="0" i="0" dirty="0">
                <a:effectLst/>
                <a:latin typeface="+mj-lt"/>
              </a:rPr>
              <a:t>      </a:t>
            </a:r>
            <a:r>
              <a:rPr lang="vi-VN" sz="2900" b="0" i="0" dirty="0">
                <a:solidFill>
                  <a:srgbClr val="0070C0"/>
                </a:solidFill>
                <a:effectLst/>
                <a:latin typeface="+mj-lt"/>
              </a:rPr>
              <a:t>Con tu hú kêu tu hú, tu hú. Thế là sắp đến mùa vải chín.</a:t>
            </a:r>
          </a:p>
          <a:p>
            <a:pPr algn="just"/>
            <a:r>
              <a:rPr lang="en-US" sz="2900" b="0" i="0" dirty="0">
                <a:solidFill>
                  <a:srgbClr val="0070C0"/>
                </a:solidFill>
                <a:effectLst/>
                <a:latin typeface="+mj-lt"/>
              </a:rPr>
              <a:t>      </a:t>
            </a:r>
            <a:r>
              <a:rPr lang="vi-VN" sz="2900" b="0" i="0" dirty="0">
                <a:solidFill>
                  <a:srgbClr val="0070C0"/>
                </a:solidFill>
                <a:effectLst/>
                <a:latin typeface="+mj-lt"/>
              </a:rPr>
              <a:t>Chim bắt sâu, bảo vệ mùa màng.</a:t>
            </a:r>
          </a:p>
          <a:p>
            <a:pPr algn="just"/>
            <a:r>
              <a:rPr lang="en-US" sz="2900" b="0" i="0" dirty="0">
                <a:solidFill>
                  <a:srgbClr val="0070C0"/>
                </a:solidFill>
                <a:effectLst/>
                <a:latin typeface="+mj-lt"/>
              </a:rPr>
              <a:t>      </a:t>
            </a:r>
            <a:r>
              <a:rPr lang="vi-VN" sz="2900" b="0" i="0" dirty="0">
                <a:solidFill>
                  <a:srgbClr val="0070C0"/>
                </a:solidFill>
                <a:effectLst/>
                <a:latin typeface="+mj-lt"/>
              </a:rPr>
              <a:t>Cành đào nở hoa cho sắc xuân thêm rực rỡ, ngày xuân thêm tưng bừng.</a:t>
            </a:r>
          </a:p>
          <a:p>
            <a:pPr algn="just"/>
            <a:r>
              <a:rPr lang="en-US" sz="2900" b="0" i="0" dirty="0">
                <a:effectLst/>
                <a:latin typeface="+mj-lt"/>
              </a:rPr>
              <a:t>      </a:t>
            </a:r>
            <a:r>
              <a:rPr lang="vi-VN" sz="2900" b="0" i="0" dirty="0">
                <a:effectLst/>
                <a:latin typeface="+mj-lt"/>
              </a:rPr>
              <a:t>Như mọi vật, mọi người, bé cũng làm việc. Bé làm bài, bé đi học, bé quét nhà, nhặt rau, chơi với em đỡ mẹ. Bé luôn luôn bận rộn, mà lúc nào cũng vui.</a:t>
            </a:r>
            <a:endParaRPr lang="en-US" sz="2900" b="0" i="0" dirty="0">
              <a:effectLst/>
              <a:latin typeface="+mj-lt"/>
            </a:endParaRPr>
          </a:p>
          <a:p>
            <a:pPr algn="r"/>
            <a:r>
              <a:rPr lang="en-US" sz="2900" dirty="0">
                <a:latin typeface="Times New Roman" panose="02020603050405020304" pitchFamily="18" charset="0"/>
                <a:cs typeface="Times New Roman" panose="02020603050405020304" pitchFamily="18" charset="0"/>
              </a:rPr>
              <a:t>Theo</a:t>
            </a:r>
            <a:r>
              <a:rPr lang="en-US" sz="2900" b="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Tô</a:t>
            </a:r>
            <a:r>
              <a:rPr lang="en-US" sz="2900" b="1" i="1" dirty="0">
                <a:latin typeface="Times New Roman" panose="02020603050405020304" pitchFamily="18" charset="0"/>
                <a:cs typeface="Times New Roman" panose="02020603050405020304" pitchFamily="18" charset="0"/>
              </a:rPr>
              <a:t> </a:t>
            </a:r>
            <a:r>
              <a:rPr lang="en-US" sz="2900" b="1" i="1" dirty="0" err="1">
                <a:latin typeface="Times New Roman" panose="02020603050405020304" pitchFamily="18" charset="0"/>
                <a:cs typeface="Times New Roman" panose="02020603050405020304" pitchFamily="18" charset="0"/>
              </a:rPr>
              <a:t>Hoài</a:t>
            </a:r>
            <a:endParaRPr lang="vi-VN" sz="2900" b="1" i="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72981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0.7|4.6|5.3|15.9"/>
</p:tagLst>
</file>

<file path=ppt/tags/tag2.xml><?xml version="1.0" encoding="utf-8"?>
<p:tagLst xmlns:a="http://schemas.openxmlformats.org/drawingml/2006/main" xmlns:r="http://schemas.openxmlformats.org/officeDocument/2006/relationships" xmlns:p="http://schemas.openxmlformats.org/presentationml/2006/main">
  <p:tag name="TIMING" val="|10|20.7|4.1|8.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1733</Words>
  <Application>Microsoft Office PowerPoint</Application>
  <PresentationFormat>Custom</PresentationFormat>
  <Paragraphs>175</Paragraphs>
  <Slides>30</Slides>
  <Notes>10</Notes>
  <HiddenSlides>0</HiddenSlides>
  <MMClips>1</MMClips>
  <ScaleCrop>false</ScaleCrop>
  <HeadingPairs>
    <vt:vector size="4" baseType="variant">
      <vt:variant>
        <vt:lpstr>Theme</vt:lpstr>
      </vt:variant>
      <vt:variant>
        <vt:i4>6</vt:i4>
      </vt:variant>
      <vt:variant>
        <vt:lpstr>Slide Titles</vt:lpstr>
      </vt:variant>
      <vt:variant>
        <vt:i4>30</vt:i4>
      </vt:variant>
    </vt:vector>
  </HeadingPairs>
  <TitlesOfParts>
    <vt:vector size="36" baseType="lpstr">
      <vt:lpstr>1_Office Theme</vt:lpstr>
      <vt:lpstr>3_Office Theme</vt:lpstr>
      <vt:lpstr>4_Office Theme</vt:lpstr>
      <vt:lpstr>5_Office Theme</vt:lpstr>
      <vt:lpstr>1_Office 主题​​</vt:lpstr>
      <vt:lpstr>Office Theme</vt:lpstr>
      <vt:lpstr>PowerPoint Presentation</vt:lpstr>
      <vt:lpstr>PowerPoint Presentation</vt:lpstr>
      <vt:lpstr>PowerPoint Presentation</vt:lpstr>
      <vt:lpstr>PowerPoint Presentation</vt:lpstr>
      <vt:lpstr>PowerPoint Presentation</vt:lpstr>
      <vt:lpstr>Lắng nghe bài hát: Gà trống, mèo con và cún con.  Em hay cho biết: Hằng ngày gà trống, mèo con và cún con thường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 Thảo.Trần</dc:creator>
  <cp:lastModifiedBy>Admin</cp:lastModifiedBy>
  <cp:revision>49</cp:revision>
  <dcterms:created xsi:type="dcterms:W3CDTF">2021-05-22T02:17:04Z</dcterms:created>
  <dcterms:modified xsi:type="dcterms:W3CDTF">2022-09-14T00:27:56Z</dcterms:modified>
</cp:coreProperties>
</file>