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4" r:id="rId4"/>
    <p:sldMasterId id="2147483748" r:id="rId5"/>
    <p:sldMasterId id="2147483760" r:id="rId6"/>
  </p:sldMasterIdLst>
  <p:notesMasterIdLst>
    <p:notesMasterId r:id="rId34"/>
  </p:notesMasterIdLst>
  <p:sldIdLst>
    <p:sldId id="257" r:id="rId7"/>
    <p:sldId id="474" r:id="rId8"/>
    <p:sldId id="530" r:id="rId9"/>
    <p:sldId id="531" r:id="rId10"/>
    <p:sldId id="509" r:id="rId11"/>
    <p:sldId id="532" r:id="rId12"/>
    <p:sldId id="533" r:id="rId13"/>
    <p:sldId id="535" r:id="rId14"/>
    <p:sldId id="537" r:id="rId15"/>
    <p:sldId id="539" r:id="rId16"/>
    <p:sldId id="541" r:id="rId17"/>
    <p:sldId id="545" r:id="rId18"/>
    <p:sldId id="544" r:id="rId19"/>
    <p:sldId id="547" r:id="rId20"/>
    <p:sldId id="549" r:id="rId21"/>
    <p:sldId id="551" r:id="rId22"/>
    <p:sldId id="552" r:id="rId23"/>
    <p:sldId id="555" r:id="rId24"/>
    <p:sldId id="556" r:id="rId25"/>
    <p:sldId id="561" r:id="rId26"/>
    <p:sldId id="562" r:id="rId27"/>
    <p:sldId id="559" r:id="rId28"/>
    <p:sldId id="564" r:id="rId29"/>
    <p:sldId id="566" r:id="rId30"/>
    <p:sldId id="568" r:id="rId31"/>
    <p:sldId id="480" r:id="rId32"/>
    <p:sldId id="51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9" d="100"/>
          <a:sy n="69" d="100"/>
        </p:scale>
        <p:origin x="78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t>‹#›</a:t>
            </a:fld>
            <a:endParaRPr lang="en-US"/>
          </a:p>
        </p:txBody>
      </p:sp>
    </p:spTree>
    <p:extLst>
      <p:ext uri="{BB962C8B-B14F-4D97-AF65-F5344CB8AC3E}">
        <p14:creationId xmlns:p14="http://schemas.microsoft.com/office/powerpoint/2010/main" val="401642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B44ECD0-D379-44A2-9EDB-F6028B8A4804}" type="slidenum">
              <a:rPr lang="en-US" smtClean="0"/>
              <a:t>1</a:t>
            </a:fld>
            <a:endParaRPr lang="en-US"/>
          </a:p>
        </p:txBody>
      </p:sp>
    </p:spTree>
    <p:extLst>
      <p:ext uri="{BB962C8B-B14F-4D97-AF65-F5344CB8AC3E}">
        <p14:creationId xmlns:p14="http://schemas.microsoft.com/office/powerpoint/2010/main" val="4169872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907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314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158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938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675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83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4203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2856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68220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9/13/2023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54209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9/13/2023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47465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9/13/2023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055891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9/13/2023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33501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9/13/2023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384452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9/13/2023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341842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9/13/2023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4018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9/13/2023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70528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73858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9/13/2023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62741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9/13/2023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342688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9/13/2023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80143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546358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1050339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55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75310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6786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7765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81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8448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597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65439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5934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81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31793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60540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39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9524187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9/13/2023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532325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9/13/2023</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747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89459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9/13/2023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55901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9/13/2023</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58051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9/13/2023</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061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9/13/2023</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070283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9/13/2023</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5082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9/13/2023</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71945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9/13/2023</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44421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9/13/2023</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10762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9/13/2023</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347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9/13/2023</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24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503787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5856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4948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94501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3473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2023/9/13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10714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2023/9/13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2138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2023/9/13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92824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717090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6064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1496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953555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47228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048442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753801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966596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0455813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981966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151899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192328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213557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47414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7500886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74677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96009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76302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24249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6.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9/13/2023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192788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9/13/2023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98475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4053027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8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9/13/2023</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0681550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2023/9/13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317492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9/13/2023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219480432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6.xm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26.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5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408509" y="4355679"/>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382463"/>
            <a:ext cx="9803219" cy="3046537"/>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2" name="TextBox 2"/>
          <p:cNvSpPr txBox="1">
            <a:spLocks noChangeArrowheads="1"/>
          </p:cNvSpPr>
          <p:nvPr/>
        </p:nvSpPr>
        <p:spPr bwMode="auto">
          <a:xfrm>
            <a:off x="3679302" y="1338818"/>
            <a:ext cx="4292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dirty="0">
                <a:solidFill>
                  <a:srgbClr val="C00000"/>
                </a:solidFill>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570" y="269738"/>
            <a:ext cx="2743200" cy="523220"/>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Từ</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ngữ</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7" name="TextBox 6"/>
          <p:cNvSpPr txBox="1"/>
          <p:nvPr/>
        </p:nvSpPr>
        <p:spPr>
          <a:xfrm>
            <a:off x="34120" y="921623"/>
            <a:ext cx="2743200" cy="523220"/>
          </a:xfrm>
          <a:prstGeom prst="rect">
            <a:avLst/>
          </a:prstGeom>
          <a:noFill/>
        </p:spPr>
        <p:txBody>
          <a:bodyPr wrap="square" rtlCol="0">
            <a:spAutoFit/>
          </a:bodyPr>
          <a:lstStyle/>
          <a:p>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Sắc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xuân</a:t>
            </a:r>
            <a:r>
              <a:rPr lang="en-US" sz="2800" i="1" dirty="0">
                <a:latin typeface="Times New Roman" pitchFamily="18" charset="0"/>
                <a:cs typeface="Times New Roman" pitchFamily="18" charset="0"/>
              </a:rPr>
              <a:t>: </a:t>
            </a:r>
          </a:p>
        </p:txBody>
      </p:sp>
      <p:sp>
        <p:nvSpPr>
          <p:cNvPr id="8" name="TextBox 7"/>
          <p:cNvSpPr txBox="1"/>
          <p:nvPr/>
        </p:nvSpPr>
        <p:spPr>
          <a:xfrm>
            <a:off x="1834785" y="949759"/>
            <a:ext cx="5486401"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xuân</a:t>
            </a:r>
            <a:r>
              <a:rPr lang="en-US" sz="2800" dirty="0">
                <a:latin typeface="Times New Roman" pitchFamily="18" charset="0"/>
                <a:cs typeface="Times New Roman" pitchFamily="18" charset="0"/>
              </a:rPr>
              <a:t>.</a:t>
            </a:r>
          </a:p>
        </p:txBody>
      </p:sp>
      <p:sp>
        <p:nvSpPr>
          <p:cNvPr id="9" name="TextBox 8"/>
          <p:cNvSpPr txBox="1"/>
          <p:nvPr/>
        </p:nvSpPr>
        <p:spPr>
          <a:xfrm>
            <a:off x="74225" y="1559523"/>
            <a:ext cx="2743200" cy="523220"/>
          </a:xfrm>
          <a:prstGeom prst="rect">
            <a:avLst/>
          </a:prstGeom>
          <a:noFill/>
        </p:spPr>
        <p:txBody>
          <a:bodyPr wrap="square" rtlCol="0">
            <a:spAutoFit/>
          </a:bodyPr>
          <a:lstStyle/>
          <a:p>
            <a:r>
              <a:rPr lang="en-US" sz="2800" i="1" dirty="0">
                <a:latin typeface="Times New Roman" pitchFamily="18" charset="0"/>
                <a:cs typeface="Times New Roman" pitchFamily="18" charset="0"/>
              </a:rPr>
              <a:t>- Tu </a:t>
            </a:r>
            <a:r>
              <a:rPr lang="en-US" sz="2800" i="1" dirty="0" err="1">
                <a:latin typeface="Times New Roman" pitchFamily="18" charset="0"/>
                <a:cs typeface="Times New Roman" pitchFamily="18" charset="0"/>
              </a:rPr>
              <a:t>hú</a:t>
            </a:r>
            <a:r>
              <a:rPr lang="en-US" sz="2800" i="1" dirty="0">
                <a:latin typeface="Times New Roman" pitchFamily="18" charset="0"/>
                <a:cs typeface="Times New Roman" pitchFamily="18" charset="0"/>
              </a:rPr>
              <a:t>: </a:t>
            </a:r>
          </a:p>
        </p:txBody>
      </p:sp>
      <p:sp>
        <p:nvSpPr>
          <p:cNvPr id="11" name="TextBox 10"/>
          <p:cNvSpPr txBox="1"/>
          <p:nvPr/>
        </p:nvSpPr>
        <p:spPr>
          <a:xfrm>
            <a:off x="1608809" y="1559524"/>
            <a:ext cx="9910274" cy="954107"/>
          </a:xfrm>
          <a:prstGeom prst="rect">
            <a:avLst/>
          </a:prstGeom>
          <a:noFill/>
        </p:spPr>
        <p:txBody>
          <a:bodyPr wrap="square" rtlCol="0">
            <a:spAutoFit/>
          </a:bodyPr>
          <a:lstStyle/>
          <a:p>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chim</a:t>
            </a:r>
            <a:r>
              <a:rPr lang="en-US" sz="2800" dirty="0">
                <a:latin typeface="Times New Roman" pitchFamily="18" charset="0"/>
                <a:cs typeface="Times New Roman" pitchFamily="18" charset="0"/>
              </a:rPr>
              <a:t> cu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tầm</a:t>
            </a:r>
            <a:r>
              <a:rPr lang="en-US" sz="2800" dirty="0">
                <a:latin typeface="Times New Roman" pitchFamily="18" charset="0"/>
                <a:cs typeface="Times New Roman" pitchFamily="18" charset="0"/>
              </a:rPr>
              <a:t> 18 - 20cm,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6, 7, 8).</a:t>
            </a:r>
          </a:p>
        </p:txBody>
      </p:sp>
      <p:sp>
        <p:nvSpPr>
          <p:cNvPr id="12" name="TextBox 11"/>
          <p:cNvSpPr txBox="1"/>
          <p:nvPr/>
        </p:nvSpPr>
        <p:spPr>
          <a:xfrm>
            <a:off x="-47755" y="3243239"/>
            <a:ext cx="2446361" cy="523220"/>
          </a:xfrm>
          <a:prstGeom prst="rect">
            <a:avLst/>
          </a:prstGeom>
          <a:noFill/>
        </p:spPr>
        <p:txBody>
          <a:bodyPr wrap="square" rtlCol="0">
            <a:spAutoFit/>
          </a:bodyPr>
          <a:lstStyle/>
          <a:p>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Tưng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bừng</a:t>
            </a:r>
            <a:r>
              <a:rPr lang="en-US" sz="2800" b="1" i="1" dirty="0">
                <a:latin typeface="Times New Roman" pitchFamily="18" charset="0"/>
                <a:cs typeface="Times New Roman" pitchFamily="18" charset="0"/>
              </a:rPr>
              <a:t>: </a:t>
            </a:r>
          </a:p>
        </p:txBody>
      </p:sp>
      <p:sp>
        <p:nvSpPr>
          <p:cNvPr id="13" name="TextBox 12"/>
          <p:cNvSpPr txBox="1"/>
          <p:nvPr/>
        </p:nvSpPr>
        <p:spPr>
          <a:xfrm>
            <a:off x="2181575" y="3243239"/>
            <a:ext cx="6519081"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a:t>
            </a:r>
          </a:p>
        </p:txBody>
      </p:sp>
      <p:sp>
        <p:nvSpPr>
          <p:cNvPr id="14" name="TextBox 13"/>
          <p:cNvSpPr txBox="1"/>
          <p:nvPr/>
        </p:nvSpPr>
        <p:spPr>
          <a:xfrm>
            <a:off x="74225" y="2513631"/>
            <a:ext cx="2743200" cy="523220"/>
          </a:xfrm>
          <a:prstGeom prst="rect">
            <a:avLst/>
          </a:prstGeom>
          <a:noFill/>
        </p:spPr>
        <p:txBody>
          <a:bodyPr wrap="square" rtlCol="0">
            <a:spAutoFit/>
          </a:bodyPr>
          <a:lstStyle/>
          <a:p>
            <a:r>
              <a:rPr lang="en-US" sz="2800" i="1" dirty="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Rúc</a:t>
            </a:r>
            <a:r>
              <a:rPr lang="en-US" sz="2800" i="1" dirty="0" smtClean="0">
                <a:latin typeface="Times New Roman" pitchFamily="18" charset="0"/>
                <a:cs typeface="Times New Roman" pitchFamily="18" charset="0"/>
              </a:rPr>
              <a:t>: </a:t>
            </a:r>
            <a:endParaRPr lang="en-US" sz="2800" i="1" dirty="0">
              <a:latin typeface="Times New Roman" pitchFamily="18" charset="0"/>
              <a:cs typeface="Times New Roman" pitchFamily="18" charset="0"/>
            </a:endParaRPr>
          </a:p>
        </p:txBody>
      </p:sp>
      <p:sp>
        <p:nvSpPr>
          <p:cNvPr id="15" name="TextBox 14"/>
          <p:cNvSpPr txBox="1"/>
          <p:nvPr/>
        </p:nvSpPr>
        <p:spPr>
          <a:xfrm>
            <a:off x="1228991" y="2509030"/>
            <a:ext cx="9910274"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k</a:t>
            </a:r>
            <a:r>
              <a:rPr lang="en-US" sz="2800" dirty="0" err="1" smtClean="0">
                <a:latin typeface="Times New Roman" pitchFamily="18" charset="0"/>
                <a:cs typeface="Times New Roman" pitchFamily="18" charset="0"/>
              </a:rPr>
              <a:t>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dài</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5" name="Picture 4"/>
          <p:cNvPicPr>
            <a:picLocks noChangeAspect="1"/>
          </p:cNvPicPr>
          <p:nvPr/>
        </p:nvPicPr>
        <p:blipFill>
          <a:blip r:embed="rId3"/>
          <a:stretch>
            <a:fillRect/>
          </a:stretch>
        </p:blipFill>
        <p:spPr>
          <a:xfrm>
            <a:off x="6511636" y="3243238"/>
            <a:ext cx="5704352" cy="3488692"/>
          </a:xfrm>
          <a:prstGeom prst="rect">
            <a:avLst/>
          </a:prstGeom>
        </p:spPr>
      </p:pic>
      <p:pic>
        <p:nvPicPr>
          <p:cNvPr id="6" name="Picture 5"/>
          <p:cNvPicPr>
            <a:picLocks noChangeAspect="1"/>
          </p:cNvPicPr>
          <p:nvPr/>
        </p:nvPicPr>
        <p:blipFill>
          <a:blip r:embed="rId4"/>
          <a:stretch>
            <a:fillRect/>
          </a:stretch>
        </p:blipFill>
        <p:spPr>
          <a:xfrm>
            <a:off x="74225" y="3180204"/>
            <a:ext cx="6358347" cy="3614760"/>
          </a:xfrm>
          <a:prstGeom prst="rect">
            <a:avLst/>
          </a:prstGeom>
        </p:spPr>
      </p:pic>
      <p:pic>
        <p:nvPicPr>
          <p:cNvPr id="10" name="Picture 9"/>
          <p:cNvPicPr>
            <a:picLocks noChangeAspect="1"/>
          </p:cNvPicPr>
          <p:nvPr/>
        </p:nvPicPr>
        <p:blipFill>
          <a:blip r:embed="rId5"/>
          <a:stretch>
            <a:fillRect/>
          </a:stretch>
        </p:blipFill>
        <p:spPr>
          <a:xfrm>
            <a:off x="2807696" y="2895071"/>
            <a:ext cx="5892960" cy="3928640"/>
          </a:xfrm>
          <a:prstGeom prst="rect">
            <a:avLst/>
          </a:prstGeom>
        </p:spPr>
      </p:pic>
    </p:spTree>
    <p:custDataLst>
      <p:tags r:id="rId1"/>
    </p:custDataLst>
    <p:extLst>
      <p:ext uri="{BB962C8B-B14F-4D97-AF65-F5344CB8AC3E}">
        <p14:creationId xmlns:p14="http://schemas.microsoft.com/office/powerpoint/2010/main" val="1134473644"/>
      </p:ext>
    </p:extLst>
  </p:cSld>
  <p:clrMapOvr>
    <a:masterClrMapping/>
  </p:clrMapOvr>
  <mc:AlternateContent xmlns:mc="http://schemas.openxmlformats.org/markup-compatibility/2006" xmlns:p14="http://schemas.microsoft.com/office/powerpoint/2010/main">
    <mc:Choice Requires="p14">
      <p:transition spd="slow" p14:dur="2000" advTm="50426"/>
    </mc:Choice>
    <mc:Fallback xmlns="">
      <p:transition spd="slow" advTm="504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nodeType="clickEffect">
                                  <p:stCondLst>
                                    <p:cond delay="0"/>
                                  </p:stCondLst>
                                  <p:childTnLst>
                                    <p:animEffect transition="out" filter="randombar(horizontal)">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754278"/>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LUYỆN</a:t>
            </a:r>
            <a:r>
              <a:rPr kumimoji="0" lang="en-US" sz="5400" b="1" i="0" u="none" strike="noStrike" kern="1200" cap="none" spc="0" normalizeH="0" noProof="0" dirty="0" smtClean="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ĐỌC THEO NHÓM 3</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1137765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itchFamily="18" charset="0"/>
                <a:cs typeface="Times New Roman" pitchFamily="18" charset="0"/>
              </a:rPr>
              <a:t>LÀM VIỆC THẬT LÀ VUI</a:t>
            </a:r>
          </a:p>
        </p:txBody>
      </p:sp>
      <p:sp>
        <p:nvSpPr>
          <p:cNvPr id="3" name="TextBox 2">
            <a:extLst>
              <a:ext uri="{FF2B5EF4-FFF2-40B4-BE49-F238E27FC236}">
                <a16:creationId xmlns:a16="http://schemas.microsoft.com/office/drawing/2014/main" id="{59A46351-1282-4D41-A595-B4B572952B51}"/>
              </a:ext>
            </a:extLst>
          </p:cNvPr>
          <p:cNvSpPr txBox="1"/>
          <p:nvPr/>
        </p:nvSpPr>
        <p:spPr>
          <a:xfrm>
            <a:off x="533400" y="1088910"/>
            <a:ext cx="10882745" cy="5893921"/>
          </a:xfrm>
          <a:prstGeom prst="rect">
            <a:avLst/>
          </a:prstGeom>
          <a:noFill/>
        </p:spPr>
        <p:txBody>
          <a:bodyPr wrap="square">
            <a:spAutoFit/>
          </a:bodyPr>
          <a:lstStyle/>
          <a:p>
            <a:pPr algn="just"/>
            <a:r>
              <a:rPr lang="en-US" sz="2900" b="0" i="0" dirty="0">
                <a:effectLst/>
                <a:latin typeface="+mj-lt"/>
              </a:rPr>
              <a:t>      </a:t>
            </a:r>
          </a:p>
          <a:p>
            <a:pPr lvl="0" algn="just"/>
            <a:r>
              <a:rPr lang="vi-VN" sz="2900" dirty="0">
                <a:solidFill>
                  <a:srgbClr val="FF0000"/>
                </a:solidFill>
                <a:latin typeface="Times New Roman" panose="02020603050405020304" pitchFamily="18" charset="0"/>
              </a:rPr>
              <a:t>Quanh ta, mọi </a:t>
            </a:r>
            <a:r>
              <a:rPr lang="en-US" sz="2900" dirty="0" err="1">
                <a:solidFill>
                  <a:srgbClr val="FF0000"/>
                </a:solidFill>
                <a:latin typeface="Times New Roman" panose="02020603050405020304" pitchFamily="18" charset="0"/>
                <a:cs typeface="Times New Roman" panose="02020603050405020304" pitchFamily="18" charset="0"/>
              </a:rPr>
              <a:t>vật</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mọi</a:t>
            </a:r>
            <a:r>
              <a:rPr lang="en-US" sz="2900" dirty="0">
                <a:solidFill>
                  <a:srgbClr val="FF0000"/>
                </a:solidFill>
                <a:latin typeface="Times New Roman" panose="02020603050405020304" pitchFamily="18" charset="0"/>
                <a:cs typeface="Times New Roman" panose="02020603050405020304" pitchFamily="18" charset="0"/>
              </a:rPr>
              <a:t> </a:t>
            </a:r>
            <a:r>
              <a:rPr lang="vi-VN" sz="2900" dirty="0">
                <a:solidFill>
                  <a:srgbClr val="FF0000"/>
                </a:solidFill>
                <a:latin typeface="Times New Roman" panose="02020603050405020304" pitchFamily="18" charset="0"/>
                <a:cs typeface="Times New Roman" panose="02020603050405020304" pitchFamily="18" charset="0"/>
              </a:rPr>
              <a:t>người </a:t>
            </a:r>
            <a:r>
              <a:rPr lang="vi-VN" sz="2900" dirty="0">
                <a:solidFill>
                  <a:srgbClr val="FF0000"/>
                </a:solidFill>
                <a:latin typeface="Times New Roman" panose="02020603050405020304" pitchFamily="18" charset="0"/>
              </a:rPr>
              <a:t>đều làm việc.</a:t>
            </a:r>
          </a:p>
          <a:p>
            <a:pPr lvl="0" algn="just"/>
            <a:r>
              <a:rPr lang="en-US" sz="2900" dirty="0">
                <a:solidFill>
                  <a:srgbClr val="FF0000"/>
                </a:solidFill>
                <a:latin typeface="Calibri Light"/>
              </a:rPr>
              <a:t>      </a:t>
            </a:r>
            <a:r>
              <a:rPr lang="vi-VN" sz="2900" dirty="0">
                <a:solidFill>
                  <a:srgbClr val="FF0000"/>
                </a:solidFill>
                <a:latin typeface="Times New Roman" panose="02020603050405020304" pitchFamily="18" charset="0"/>
              </a:rPr>
              <a:t>Cái đồng hồ tích tắc</a:t>
            </a:r>
            <a:r>
              <a:rPr lang="en-US" sz="2900" dirty="0">
                <a:solidFill>
                  <a:srgbClr val="FF0000"/>
                </a:solidFill>
                <a:latin typeface="Times New Roman" panose="02020603050405020304" pitchFamily="18" charset="0"/>
                <a:cs typeface="Times New Roman" panose="02020603050405020304" pitchFamily="18" charset="0"/>
              </a:rPr>
              <a:t>,</a:t>
            </a:r>
            <a:r>
              <a:rPr lang="en-US" sz="2900" dirty="0">
                <a:solidFill>
                  <a:srgbClr val="FF0000"/>
                </a:solidFill>
                <a:latin typeface="Calibri Light"/>
              </a:rPr>
              <a:t> </a:t>
            </a:r>
            <a:r>
              <a:rPr lang="vi-VN" sz="2900" dirty="0">
                <a:solidFill>
                  <a:srgbClr val="FF0000"/>
                </a:solidFill>
                <a:latin typeface="Times New Roman" panose="02020603050405020304" pitchFamily="18" charset="0"/>
              </a:rPr>
              <a:t>tích tắc báo phút, báo giờ. Con gà trống gáy vang ò … ó … o</a:t>
            </a:r>
            <a:r>
              <a:rPr lang="en-US" sz="2900" dirty="0">
                <a:solidFill>
                  <a:srgbClr val="FF0000"/>
                </a:solidFill>
                <a:latin typeface="Calibri Light"/>
              </a:rPr>
              <a:t> …</a:t>
            </a:r>
            <a:r>
              <a:rPr lang="vi-VN" sz="2900" dirty="0">
                <a:solidFill>
                  <a:srgbClr val="FF0000"/>
                </a:solidFill>
                <a:latin typeface="Times New Roman" panose="02020603050405020304" pitchFamily="18" charset="0"/>
              </a:rPr>
              <a:t>, báo cho mọi người biết trời sắp sáng, mau mau thức dậy.</a:t>
            </a:r>
          </a:p>
          <a:p>
            <a:pPr lvl="0" algn="just"/>
            <a:r>
              <a:rPr lang="en-US" sz="2900" dirty="0">
                <a:solidFill>
                  <a:prstClr val="black"/>
                </a:solidFill>
                <a:latin typeface="Calibri Light"/>
              </a:rPr>
              <a:t>      </a:t>
            </a:r>
            <a:r>
              <a:rPr lang="vi-VN" sz="2900" dirty="0">
                <a:solidFill>
                  <a:srgbClr val="0070C0"/>
                </a:solidFill>
                <a:latin typeface="Times New Roman" panose="02020603050405020304" pitchFamily="18" charset="0"/>
              </a:rPr>
              <a:t>Con tu hú kêu tu hú, tu hú. Thế là sắp đến mùa vải chín. Chim bắt sâu, bảo vệ mùa màng. Cành đào nở hoa cho sắc xuân thêm rực rỡ, ngày xuân thêm tưng bừng.</a:t>
            </a:r>
            <a:r>
              <a:rPr lang="vi-VN" sz="2900" dirty="0">
                <a:solidFill>
                  <a:prstClr val="black"/>
                </a:solidFill>
                <a:latin typeface="Times New Roman" panose="02020603050405020304" pitchFamily="18" charset="0"/>
              </a:rPr>
              <a:t> </a:t>
            </a:r>
            <a:r>
              <a:rPr lang="vi-VN" sz="2900" dirty="0">
                <a:solidFill>
                  <a:srgbClr val="0070C0"/>
                </a:solidFill>
                <a:latin typeface="Times New Roman" panose="02020603050405020304" pitchFamily="18" charset="0"/>
              </a:rPr>
              <a:t>Chim cú mèo chập tối đứng trong hốc cây rúc cú cú cũng làm việc có ích cho đồng ruộng.</a:t>
            </a:r>
          </a:p>
          <a:p>
            <a:pPr lvl="0" algn="just"/>
            <a:r>
              <a:rPr lang="vi-VN" sz="2900" dirty="0">
                <a:solidFill>
                  <a:srgbClr val="0070C0"/>
                </a:solidFill>
                <a:latin typeface="Times New Roman" panose="02020603050405020304" pitchFamily="18" charset="0"/>
              </a:rPr>
              <a:t>     </a:t>
            </a:r>
            <a:r>
              <a:rPr lang="vi-VN" sz="2900" dirty="0">
                <a:solidFill>
                  <a:prstClr val="black"/>
                </a:solidFill>
                <a:latin typeface="Times New Roman" panose="02020603050405020304" pitchFamily="18" charset="0"/>
              </a:rPr>
              <a:t>Như mọi vật, mọi người, bé cũng làm việc. Bé làm bài, bé đi học, bé quét nhà, nhặt rau, chơi với em đỡ mẹ. Bé luôn luôn bận rộn, mà lúc nào cũng vui.</a:t>
            </a:r>
            <a:endParaRPr lang="en-US" sz="2900" dirty="0">
              <a:solidFill>
                <a:prstClr val="black"/>
              </a:solidFill>
              <a:latin typeface="Calibri Light"/>
            </a:endParaRPr>
          </a:p>
          <a:p>
            <a:pPr algn="r"/>
            <a:r>
              <a:rPr lang="en-US" sz="2900" dirty="0" smtClean="0">
                <a:latin typeface="Times New Roman" panose="02020603050405020304" pitchFamily="18" charset="0"/>
                <a:cs typeface="Times New Roman" panose="02020603050405020304" pitchFamily="18" charset="0"/>
              </a:rPr>
              <a:t>Theo</a:t>
            </a:r>
            <a:r>
              <a:rPr lang="en-US" sz="2900" b="1" dirty="0" smtClean="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769295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3631483" y="2801938"/>
            <a:ext cx="6779054" cy="830948"/>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LUYỆN</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ĐỌC CẢ BÀI</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3591010418"/>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itchFamily="18" charset="0"/>
                <a:cs typeface="Times New Roman" pitchFamily="18" charset="0"/>
              </a:rPr>
              <a:t>LÀM VIỆC THẬT LÀ VUI</a:t>
            </a:r>
          </a:p>
        </p:txBody>
      </p:sp>
      <p:sp>
        <p:nvSpPr>
          <p:cNvPr id="3" name="TextBox 2">
            <a:extLst>
              <a:ext uri="{FF2B5EF4-FFF2-40B4-BE49-F238E27FC236}">
                <a16:creationId xmlns:a16="http://schemas.microsoft.com/office/drawing/2014/main" id="{59A46351-1282-4D41-A595-B4B572952B51}"/>
              </a:ext>
            </a:extLst>
          </p:cNvPr>
          <p:cNvSpPr txBox="1"/>
          <p:nvPr/>
        </p:nvSpPr>
        <p:spPr>
          <a:xfrm>
            <a:off x="533400" y="1088910"/>
            <a:ext cx="10882745" cy="5447645"/>
          </a:xfrm>
          <a:prstGeom prst="rect">
            <a:avLst/>
          </a:prstGeom>
          <a:noFill/>
        </p:spPr>
        <p:txBody>
          <a:bodyPr wrap="square">
            <a:spAutoFit/>
          </a:bodyPr>
          <a:lstStyle/>
          <a:p>
            <a:pPr algn="just"/>
            <a:r>
              <a:rPr lang="en-US" sz="2900" b="0" i="0" dirty="0">
                <a:effectLst/>
                <a:latin typeface="+mj-lt"/>
              </a:rPr>
              <a:t>      </a:t>
            </a:r>
            <a:r>
              <a:rPr lang="vi-VN" sz="2900" b="0" i="0" dirty="0">
                <a:effectLst/>
                <a:latin typeface="+mj-lt"/>
              </a:rPr>
              <a:t>Quanh ta, mọi </a:t>
            </a:r>
            <a:r>
              <a:rPr lang="en-US" sz="2900" b="0" i="0" dirty="0" err="1">
                <a:effectLst/>
                <a:latin typeface="Times New Roman" panose="02020603050405020304" pitchFamily="18" charset="0"/>
                <a:cs typeface="Times New Roman" panose="02020603050405020304" pitchFamily="18" charset="0"/>
              </a:rPr>
              <a:t>vật</a:t>
            </a:r>
            <a:r>
              <a:rPr lang="en-US" sz="2900" b="0" i="0" dirty="0">
                <a:effectLst/>
                <a:latin typeface="Times New Roman" panose="02020603050405020304" pitchFamily="18" charset="0"/>
                <a:cs typeface="Times New Roman" panose="02020603050405020304" pitchFamily="18" charset="0"/>
              </a:rPr>
              <a:t>, </a:t>
            </a:r>
            <a:r>
              <a:rPr lang="en-US" sz="2900" b="0" i="0" dirty="0" err="1">
                <a:effectLst/>
                <a:latin typeface="Times New Roman" panose="02020603050405020304" pitchFamily="18" charset="0"/>
                <a:cs typeface="Times New Roman" panose="02020603050405020304" pitchFamily="18" charset="0"/>
              </a:rPr>
              <a:t>mọi</a:t>
            </a:r>
            <a:r>
              <a:rPr lang="en-US" sz="2900" b="0" i="0" dirty="0">
                <a:effectLst/>
                <a:latin typeface="Times New Roman" panose="02020603050405020304" pitchFamily="18" charset="0"/>
                <a:cs typeface="Times New Roman" panose="02020603050405020304" pitchFamily="18" charset="0"/>
              </a:rPr>
              <a:t> </a:t>
            </a:r>
            <a:r>
              <a:rPr lang="vi-VN" sz="2900" b="0" i="0" dirty="0">
                <a:effectLst/>
                <a:latin typeface="Times New Roman" panose="02020603050405020304" pitchFamily="18" charset="0"/>
                <a:cs typeface="Times New Roman" panose="02020603050405020304" pitchFamily="18" charset="0"/>
              </a:rPr>
              <a:t>người </a:t>
            </a:r>
            <a:r>
              <a:rPr lang="vi-VN" sz="2900" b="0" i="0" dirty="0">
                <a:effectLst/>
                <a:latin typeface="+mj-lt"/>
              </a:rPr>
              <a:t>đều làm việc.</a:t>
            </a:r>
          </a:p>
          <a:p>
            <a:pPr algn="just"/>
            <a:r>
              <a:rPr lang="en-US" sz="2900" b="0" i="0" dirty="0">
                <a:effectLst/>
                <a:latin typeface="+mj-lt"/>
              </a:rPr>
              <a:t>      </a:t>
            </a:r>
            <a:r>
              <a:rPr lang="vi-VN" sz="2900" b="0" i="0" dirty="0">
                <a:effectLst/>
                <a:latin typeface="+mj-lt"/>
              </a:rPr>
              <a:t>Cái đồng hồ tích tắc</a:t>
            </a:r>
            <a:r>
              <a:rPr lang="en-US" sz="2900" b="0" i="0" dirty="0">
                <a:effectLst/>
                <a:latin typeface="Times New Roman" panose="02020603050405020304" pitchFamily="18" charset="0"/>
                <a:cs typeface="Times New Roman" panose="02020603050405020304" pitchFamily="18" charset="0"/>
              </a:rPr>
              <a:t>,</a:t>
            </a:r>
            <a:r>
              <a:rPr lang="en-US" sz="2900" b="0" i="0" dirty="0">
                <a:effectLst/>
                <a:latin typeface="+mj-lt"/>
              </a:rPr>
              <a:t> </a:t>
            </a:r>
            <a:r>
              <a:rPr lang="vi-VN" sz="2900" b="0" i="0" dirty="0">
                <a:effectLst/>
                <a:latin typeface="+mj-lt"/>
              </a:rPr>
              <a:t>tích tắc báo phút, báo </a:t>
            </a:r>
            <a:r>
              <a:rPr lang="vi-VN" sz="2900" b="0" i="0" dirty="0" smtClean="0">
                <a:effectLst/>
                <a:latin typeface="+mj-lt"/>
              </a:rPr>
              <a:t>giờ. Con </a:t>
            </a:r>
            <a:r>
              <a:rPr lang="vi-VN" sz="2900" b="0" i="0" dirty="0">
                <a:effectLst/>
                <a:latin typeface="+mj-lt"/>
              </a:rPr>
              <a:t>gà trống gáy vang ò … ó … o</a:t>
            </a:r>
            <a:r>
              <a:rPr lang="en-US" sz="2900" b="0" i="0" dirty="0">
                <a:effectLst/>
                <a:latin typeface="+mj-lt"/>
              </a:rPr>
              <a:t> …</a:t>
            </a:r>
            <a:r>
              <a:rPr lang="vi-VN" sz="2900" b="0" i="0" dirty="0">
                <a:effectLst/>
                <a:latin typeface="+mj-lt"/>
              </a:rPr>
              <a:t>, báo cho mọi người biết trời sắp sáng, mau mau thức dậy.</a:t>
            </a:r>
          </a:p>
          <a:p>
            <a:pPr algn="just"/>
            <a:r>
              <a:rPr lang="en-US" sz="2900" b="0" i="0" dirty="0">
                <a:effectLst/>
                <a:latin typeface="+mj-lt"/>
              </a:rPr>
              <a:t>      </a:t>
            </a:r>
            <a:r>
              <a:rPr lang="vi-VN" sz="2900" b="0" i="0" dirty="0">
                <a:effectLst/>
                <a:latin typeface="+mj-lt"/>
              </a:rPr>
              <a:t>Con tu hú kêu tu hú, tu hú. Thế là sắp đến mùa vải </a:t>
            </a:r>
            <a:r>
              <a:rPr lang="vi-VN" sz="2900" b="0" i="0" dirty="0" smtClean="0">
                <a:effectLst/>
                <a:latin typeface="+mj-lt"/>
              </a:rPr>
              <a:t>chín. Chim </a:t>
            </a:r>
            <a:r>
              <a:rPr lang="vi-VN" sz="2900" b="0" i="0" dirty="0">
                <a:effectLst/>
                <a:latin typeface="+mj-lt"/>
              </a:rPr>
              <a:t>bắt sâu, bảo vệ mùa </a:t>
            </a:r>
            <a:r>
              <a:rPr lang="vi-VN" sz="2900" b="0" i="0" dirty="0" smtClean="0">
                <a:effectLst/>
                <a:latin typeface="+mj-lt"/>
              </a:rPr>
              <a:t>màng. Cành </a:t>
            </a:r>
            <a:r>
              <a:rPr lang="vi-VN" sz="2900" b="0" i="0" dirty="0">
                <a:effectLst/>
                <a:latin typeface="+mj-lt"/>
              </a:rPr>
              <a:t>đào nở hoa cho sắc xuân thêm rực rỡ, ngày xuân thêm tưng bừng</a:t>
            </a:r>
            <a:r>
              <a:rPr lang="vi-VN" sz="2900" b="0" i="0" dirty="0" smtClean="0">
                <a:effectLst/>
                <a:latin typeface="+mj-lt"/>
              </a:rPr>
              <a:t>.</a:t>
            </a:r>
            <a:r>
              <a:rPr lang="vi-VN" sz="2900" dirty="0">
                <a:solidFill>
                  <a:srgbClr val="0070C0"/>
                </a:solidFill>
                <a:latin typeface="Times New Roman" panose="02020603050405020304" pitchFamily="18" charset="0"/>
              </a:rPr>
              <a:t> </a:t>
            </a:r>
            <a:r>
              <a:rPr lang="vi-VN" sz="2900" dirty="0">
                <a:latin typeface="Times New Roman" panose="02020603050405020304" pitchFamily="18" charset="0"/>
              </a:rPr>
              <a:t>Chim cú mèo chập tối đứng trong hốc cây rúc cú cú cũng làm việc có ích cho đồng ruộng.</a:t>
            </a:r>
          </a:p>
          <a:p>
            <a:pPr algn="just"/>
            <a:r>
              <a:rPr lang="vi-VN" sz="2900" dirty="0">
                <a:latin typeface="+mj-lt"/>
              </a:rPr>
              <a:t> </a:t>
            </a:r>
            <a:r>
              <a:rPr lang="vi-VN" sz="2900" dirty="0" smtClean="0">
                <a:latin typeface="+mj-lt"/>
              </a:rPr>
              <a:t>     </a:t>
            </a:r>
            <a:r>
              <a:rPr lang="vi-VN" sz="2900" b="0" i="0" dirty="0" smtClean="0">
                <a:effectLst/>
                <a:latin typeface="+mj-lt"/>
              </a:rPr>
              <a:t>Như </a:t>
            </a:r>
            <a:r>
              <a:rPr lang="vi-VN" sz="2900" b="0" i="0" dirty="0">
                <a:effectLst/>
                <a:latin typeface="+mj-lt"/>
              </a:rPr>
              <a:t>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914980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3631483" y="2801938"/>
            <a:ext cx="6779054" cy="830948"/>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TÌM</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HIỂU BÀI</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473833837"/>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B2B321-D8E5-4640-9997-232C5227F705}"/>
              </a:ext>
            </a:extLst>
          </p:cNvPr>
          <p:cNvSpPr txBox="1"/>
          <p:nvPr/>
        </p:nvSpPr>
        <p:spPr>
          <a:xfrm>
            <a:off x="1524000" y="28759"/>
            <a:ext cx="8382000" cy="400110"/>
          </a:xfrm>
          <a:prstGeom prst="rect">
            <a:avLst/>
          </a:prstGeom>
          <a:noFill/>
        </p:spPr>
        <p:txBody>
          <a:bodyPr wrap="square" rtlCol="0">
            <a:spAutoFit/>
          </a:bodyPr>
          <a:lstStyle/>
          <a:p>
            <a:r>
              <a:rPr lang="en-US" sz="2000" b="1" dirty="0" smtClean="0">
                <a:solidFill>
                  <a:srgbClr val="0070C0"/>
                </a:solidFill>
                <a:latin typeface="Times New Roman" pitchFamily="18" charset="0"/>
                <a:cs typeface="Times New Roman" pitchFamily="18" charset="0"/>
              </a:rPr>
              <a:t>- </a:t>
            </a:r>
            <a:r>
              <a:rPr lang="en-US" sz="2000" b="1" dirty="0" err="1" smtClean="0">
                <a:solidFill>
                  <a:srgbClr val="0070C0"/>
                </a:solidFill>
                <a:latin typeface="Times New Roman" pitchFamily="18" charset="0"/>
                <a:cs typeface="Times New Roman" pitchFamily="18" charset="0"/>
              </a:rPr>
              <a:t>Các</a:t>
            </a:r>
            <a:r>
              <a:rPr lang="en-US" sz="2000" b="1" dirty="0" smtClean="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vật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và</a:t>
            </a:r>
            <a:r>
              <a:rPr lang="en-US" sz="2000" b="1" dirty="0">
                <a:solidFill>
                  <a:srgbClr val="0070C0"/>
                </a:solidFill>
                <a:latin typeface="Times New Roman" pitchFamily="18" charset="0"/>
                <a:cs typeface="Times New Roman" pitchFamily="18" charset="0"/>
              </a:rPr>
              <a:t> con </a:t>
            </a:r>
            <a:r>
              <a:rPr lang="en-US" sz="2000" b="1" dirty="0" err="1">
                <a:solidFill>
                  <a:srgbClr val="0070C0"/>
                </a:solidFill>
                <a:latin typeface="Times New Roman" pitchFamily="18" charset="0"/>
                <a:cs typeface="Times New Roman" pitchFamily="18" charset="0"/>
              </a:rPr>
              <a:t>vật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nào</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được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nhắc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đến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trong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bài</a:t>
            </a:r>
            <a:r>
              <a:rPr lang="en-US" sz="2000" b="1" dirty="0">
                <a:solidFill>
                  <a:srgbClr val="0070C0"/>
                </a:solidFill>
                <a:latin typeface="Times New Roman" pitchFamily="18" charset="0"/>
                <a:cs typeface="Times New Roman" pitchFamily="18" charset="0"/>
              </a:rPr>
              <a:t>?</a:t>
            </a:r>
            <a:endParaRPr lang="en-US" sz="2000" dirty="0">
              <a:solidFill>
                <a:srgbClr val="0070C0"/>
              </a:solidFill>
              <a:latin typeface="Times New Roman" pitchFamily="18" charset="0"/>
              <a:cs typeface="Times New Roman" pitchFamily="18" charset="0"/>
            </a:endParaRPr>
          </a:p>
        </p:txBody>
      </p:sp>
      <p:graphicFrame>
        <p:nvGraphicFramePr>
          <p:cNvPr id="6" name="Table 8">
            <a:extLst>
              <a:ext uri="{FF2B5EF4-FFF2-40B4-BE49-F238E27FC236}">
                <a16:creationId xmlns:a16="http://schemas.microsoft.com/office/drawing/2014/main" id="{34FAEB91-1000-447B-BB3D-42E8A0FDE7B6}"/>
              </a:ext>
            </a:extLst>
          </p:cNvPr>
          <p:cNvGraphicFramePr>
            <a:graphicFrameLocks noGrp="1"/>
          </p:cNvGraphicFramePr>
          <p:nvPr>
            <p:extLst/>
          </p:nvPr>
        </p:nvGraphicFramePr>
        <p:xfrm>
          <a:off x="1524001" y="533400"/>
          <a:ext cx="8974015" cy="6295842"/>
        </p:xfrm>
        <a:graphic>
          <a:graphicData uri="http://schemas.openxmlformats.org/drawingml/2006/table">
            <a:tbl>
              <a:tblPr firstRow="1" bandRow="1">
                <a:tableStyleId>{5940675A-B579-460E-94D1-54222C63F5DA}</a:tableStyleId>
              </a:tblPr>
              <a:tblGrid>
                <a:gridCol w="1541672">
                  <a:extLst>
                    <a:ext uri="{9D8B030D-6E8A-4147-A177-3AD203B41FA5}">
                      <a16:colId xmlns:a16="http://schemas.microsoft.com/office/drawing/2014/main" val="4130481960"/>
                    </a:ext>
                  </a:extLst>
                </a:gridCol>
                <a:gridCol w="1938871">
                  <a:extLst>
                    <a:ext uri="{9D8B030D-6E8A-4147-A177-3AD203B41FA5}">
                      <a16:colId xmlns:a16="http://schemas.microsoft.com/office/drawing/2014/main" val="1087535455"/>
                    </a:ext>
                  </a:extLst>
                </a:gridCol>
                <a:gridCol w="2463057">
                  <a:extLst>
                    <a:ext uri="{9D8B030D-6E8A-4147-A177-3AD203B41FA5}">
                      <a16:colId xmlns:a16="http://schemas.microsoft.com/office/drawing/2014/main" val="2524862552"/>
                    </a:ext>
                  </a:extLst>
                </a:gridCol>
                <a:gridCol w="3030415">
                  <a:extLst>
                    <a:ext uri="{9D8B030D-6E8A-4147-A177-3AD203B41FA5}">
                      <a16:colId xmlns:a16="http://schemas.microsoft.com/office/drawing/2014/main" val="1050318787"/>
                    </a:ext>
                  </a:extLst>
                </a:gridCol>
              </a:tblGrid>
              <a:tr h="1049307">
                <a:tc>
                  <a:txBody>
                    <a:bodyPr/>
                    <a:lstStyle/>
                    <a:p>
                      <a:endParaRPr lang="en-US"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loại</a:t>
                      </a:r>
                      <a:endParaRPr lang="en-US" sz="2400" b="1" dirty="0">
                        <a:latin typeface="Times New Roman" panose="02020603050405020304" pitchFamily="18" charset="0"/>
                        <a:cs typeface="Times New Roman" panose="02020603050405020304" pitchFamily="18" charset="0"/>
                      </a:endParaRPr>
                    </a:p>
                  </a:txBody>
                  <a:tcPr/>
                </a:tc>
                <a:tc>
                  <a:txBody>
                    <a:bodyPr/>
                    <a:lstStyle/>
                    <a:p>
                      <a:r>
                        <a:rPr lang="en-US" sz="2000" b="1" dirty="0">
                          <a:latin typeface="Times New Roman" panose="02020603050405020304" pitchFamily="18" charset="0"/>
                          <a:cs typeface="Times New Roman" panose="02020603050405020304" pitchFamily="18" charset="0"/>
                        </a:rPr>
                        <a:t> </a:t>
                      </a:r>
                    </a:p>
                    <a:p>
                      <a:pPr algn="ctr"/>
                      <a:r>
                        <a:rPr lang="en-US" sz="2400" b="1" dirty="0" err="1">
                          <a:latin typeface="Times New Roman" panose="02020603050405020304" pitchFamily="18" charset="0"/>
                          <a:cs typeface="Times New Roman" panose="02020603050405020304" pitchFamily="18" charset="0"/>
                        </a:rPr>
                        <a:t>Tên</a:t>
                      </a:r>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000" b="1"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6115773"/>
                  </a:ext>
                </a:extLst>
              </a:tr>
              <a:tr h="1049307">
                <a:tc rowSpan="2">
                  <a:txBody>
                    <a:bodyPr/>
                    <a:lstStyle/>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endParaRPr lang="en-US" sz="2000" b="1"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85416160"/>
                  </a:ext>
                </a:extLst>
              </a:tr>
              <a:tr h="1049307">
                <a:tc vMerge="1">
                  <a:txBody>
                    <a:bodyPr/>
                    <a:lstStyle/>
                    <a:p>
                      <a:endParaRPr lang="en-US" dirty="0"/>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34642950"/>
                  </a:ext>
                </a:extLst>
              </a:tr>
              <a:tr h="1049307">
                <a:tc rowSpan="3">
                  <a:txBody>
                    <a:bodyPr/>
                    <a:lstStyle/>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vật</a:t>
                      </a:r>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1266245"/>
                  </a:ext>
                </a:extLst>
              </a:tr>
              <a:tr h="1049307">
                <a:tc vMerge="1">
                  <a:txBody>
                    <a:bodyPr/>
                    <a:lstStyle/>
                    <a:p>
                      <a:endParaRPr lang="en-US" dirty="0"/>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09600347"/>
                  </a:ext>
                </a:extLst>
              </a:tr>
              <a:tr h="1049307">
                <a:tc vMerge="1">
                  <a:txBody>
                    <a:bodyPr/>
                    <a:lstStyle/>
                    <a:p>
                      <a:endParaRPr lang="en-US" dirty="0"/>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4928953"/>
                  </a:ext>
                </a:extLst>
              </a:tr>
            </a:tbl>
          </a:graphicData>
        </a:graphic>
      </p:graphicFrame>
      <p:sp>
        <p:nvSpPr>
          <p:cNvPr id="2" name="TextBox 1">
            <a:extLst>
              <a:ext uri="{FF2B5EF4-FFF2-40B4-BE49-F238E27FC236}">
                <a16:creationId xmlns:a16="http://schemas.microsoft.com/office/drawing/2014/main" id="{0ECC5733-CBFD-4BBB-9959-263CE9240946}"/>
              </a:ext>
            </a:extLst>
          </p:cNvPr>
          <p:cNvSpPr txBox="1"/>
          <p:nvPr/>
        </p:nvSpPr>
        <p:spPr>
          <a:xfrm>
            <a:off x="3276600" y="1828800"/>
            <a:ext cx="1676400"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đồng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hồ</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72CC37C-D32B-46AC-9241-482984417A9A}"/>
              </a:ext>
            </a:extLst>
          </p:cNvPr>
          <p:cNvSpPr txBox="1"/>
          <p:nvPr/>
        </p:nvSpPr>
        <p:spPr>
          <a:xfrm>
            <a:off x="3276600" y="2904608"/>
            <a:ext cx="1676400"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cành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đào</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6919CE7-CB7E-4235-8BBA-80233DFC1444}"/>
              </a:ext>
            </a:extLst>
          </p:cNvPr>
          <p:cNvSpPr txBox="1"/>
          <p:nvPr/>
        </p:nvSpPr>
        <p:spPr>
          <a:xfrm>
            <a:off x="3487615" y="4929304"/>
            <a:ext cx="1676400"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tu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hú</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C0E8D47-4972-4F1D-8B30-FFF51F0D9518}"/>
              </a:ext>
            </a:extLst>
          </p:cNvPr>
          <p:cNvSpPr txBox="1"/>
          <p:nvPr/>
        </p:nvSpPr>
        <p:spPr>
          <a:xfrm>
            <a:off x="3487615" y="6062990"/>
            <a:ext cx="1676400"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chim</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4E3A70E-5D81-4D86-A1CA-F82C502C3225}"/>
              </a:ext>
            </a:extLst>
          </p:cNvPr>
          <p:cNvSpPr txBox="1"/>
          <p:nvPr/>
        </p:nvSpPr>
        <p:spPr>
          <a:xfrm>
            <a:off x="3065585" y="4038294"/>
            <a:ext cx="2098431" cy="523220"/>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con </a:t>
            </a:r>
            <a:r>
              <a:rPr lang="en-US" sz="2800" dirty="0" err="1">
                <a:solidFill>
                  <a:srgbClr val="0070C0"/>
                </a:solidFill>
                <a:latin typeface="Times New Roman" panose="02020603050405020304" pitchFamily="18" charset="0"/>
                <a:cs typeface="Times New Roman" panose="02020603050405020304" pitchFamily="18" charset="0"/>
              </a:rPr>
              <a:t>gà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trống</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075BD00-44D0-4918-B049-862ACBCA55BC}"/>
              </a:ext>
            </a:extLst>
          </p:cNvPr>
          <p:cNvPicPr>
            <a:picLocks noChangeAspect="1"/>
          </p:cNvPicPr>
          <p:nvPr/>
        </p:nvPicPr>
        <p:blipFill>
          <a:blip r:embed="rId2"/>
          <a:stretch>
            <a:fillRect/>
          </a:stretch>
        </p:blipFill>
        <p:spPr>
          <a:xfrm>
            <a:off x="5257800" y="1546277"/>
            <a:ext cx="1981202" cy="1037691"/>
          </a:xfrm>
          <a:prstGeom prst="rect">
            <a:avLst/>
          </a:prstGeom>
        </p:spPr>
      </p:pic>
      <p:pic>
        <p:nvPicPr>
          <p:cNvPr id="13" name="Picture 12">
            <a:extLst>
              <a:ext uri="{FF2B5EF4-FFF2-40B4-BE49-F238E27FC236}">
                <a16:creationId xmlns:a16="http://schemas.microsoft.com/office/drawing/2014/main" id="{526A0533-6023-429C-8A13-E17DEF9B763D}"/>
              </a:ext>
            </a:extLst>
          </p:cNvPr>
          <p:cNvPicPr>
            <a:picLocks noChangeAspect="1"/>
          </p:cNvPicPr>
          <p:nvPr/>
        </p:nvPicPr>
        <p:blipFill>
          <a:blip r:embed="rId3"/>
          <a:stretch>
            <a:fillRect/>
          </a:stretch>
        </p:blipFill>
        <p:spPr>
          <a:xfrm>
            <a:off x="5164016" y="2632814"/>
            <a:ext cx="2098431" cy="1037691"/>
          </a:xfrm>
          <a:prstGeom prst="rect">
            <a:avLst/>
          </a:prstGeom>
        </p:spPr>
      </p:pic>
      <p:pic>
        <p:nvPicPr>
          <p:cNvPr id="15" name="Picture 14">
            <a:extLst>
              <a:ext uri="{FF2B5EF4-FFF2-40B4-BE49-F238E27FC236}">
                <a16:creationId xmlns:a16="http://schemas.microsoft.com/office/drawing/2014/main" id="{BEF31ABE-3B93-4AF6-83F2-C9D98DF993E3}"/>
              </a:ext>
            </a:extLst>
          </p:cNvPr>
          <p:cNvPicPr>
            <a:picLocks noChangeAspect="1"/>
          </p:cNvPicPr>
          <p:nvPr/>
        </p:nvPicPr>
        <p:blipFill>
          <a:blip r:embed="rId4"/>
          <a:stretch>
            <a:fillRect/>
          </a:stretch>
        </p:blipFill>
        <p:spPr>
          <a:xfrm>
            <a:off x="5164015" y="3670506"/>
            <a:ext cx="2098432" cy="1037691"/>
          </a:xfrm>
          <a:prstGeom prst="rect">
            <a:avLst/>
          </a:prstGeom>
        </p:spPr>
      </p:pic>
      <p:pic>
        <p:nvPicPr>
          <p:cNvPr id="1026" name="Picture 2" descr="Chim tu hú loài chim “lưu manh” nhất trong thế giới tự nhiên">
            <a:extLst>
              <a:ext uri="{FF2B5EF4-FFF2-40B4-BE49-F238E27FC236}">
                <a16:creationId xmlns:a16="http://schemas.microsoft.com/office/drawing/2014/main" id="{C5DBC060-0441-48B8-BDD1-5658B46869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016" y="4708197"/>
            <a:ext cx="2098431" cy="10731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ọ Sơn ca – Wikipedia tiếng Việt">
            <a:extLst>
              <a:ext uri="{FF2B5EF4-FFF2-40B4-BE49-F238E27FC236}">
                <a16:creationId xmlns:a16="http://schemas.microsoft.com/office/drawing/2014/main" id="{6D97B638-7400-40D4-87A4-C5C9330584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4015" y="5769918"/>
            <a:ext cx="2098432" cy="10491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6DB4738-CE99-4B9E-B646-9184792FA3F6}"/>
              </a:ext>
            </a:extLst>
          </p:cNvPr>
          <p:cNvSpPr txBox="1"/>
          <p:nvPr/>
        </p:nvSpPr>
        <p:spPr>
          <a:xfrm>
            <a:off x="7474633" y="1793466"/>
            <a:ext cx="3024554" cy="461665"/>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phút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giờ</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D8FEE7F-B000-4F0F-9573-B96AB4F9A83F}"/>
              </a:ext>
            </a:extLst>
          </p:cNvPr>
          <p:cNvSpPr txBox="1"/>
          <p:nvPr/>
        </p:nvSpPr>
        <p:spPr>
          <a:xfrm>
            <a:off x="7459393" y="2551428"/>
            <a:ext cx="3024554" cy="1200329"/>
          </a:xfrm>
          <a:prstGeom prst="rect">
            <a:avLst/>
          </a:prstGeom>
          <a:noFill/>
        </p:spPr>
        <p:txBody>
          <a:bodyPr wrap="square" rtlCol="0">
            <a:spAutoFit/>
          </a:bodyPr>
          <a:lstStyle/>
          <a:p>
            <a:pPr algn="just"/>
            <a:r>
              <a:rPr lang="en-US" sz="2400" dirty="0" err="1">
                <a:solidFill>
                  <a:srgbClr val="0070C0"/>
                </a:solidFill>
                <a:latin typeface="Times New Roman" panose="02020603050405020304" pitchFamily="18" charset="0"/>
                <a:cs typeface="Times New Roman" panose="02020603050405020304" pitchFamily="18" charset="0"/>
              </a:rPr>
              <a:t>nở</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hoa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sắc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xuân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thêm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rực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ngày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xuân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thêm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tưng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bừng</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A384645-01B9-4B17-96B9-E21B4E234B7A}"/>
              </a:ext>
            </a:extLst>
          </p:cNvPr>
          <p:cNvSpPr txBox="1"/>
          <p:nvPr/>
        </p:nvSpPr>
        <p:spPr>
          <a:xfrm>
            <a:off x="7473461" y="3814524"/>
            <a:ext cx="3024554" cy="830997"/>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gáy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vang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thức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mọi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người</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0EFABFB-387B-4706-B513-69A6E9AF0E89}"/>
              </a:ext>
            </a:extLst>
          </p:cNvPr>
          <p:cNvSpPr txBox="1"/>
          <p:nvPr/>
        </p:nvSpPr>
        <p:spPr>
          <a:xfrm>
            <a:off x="7473461" y="5044884"/>
            <a:ext cx="3024554" cy="461665"/>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mùa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vải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chín</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61BCBE4-8D26-4B3D-99C0-420E00C7B353}"/>
              </a:ext>
            </a:extLst>
          </p:cNvPr>
          <p:cNvSpPr txBox="1"/>
          <p:nvPr/>
        </p:nvSpPr>
        <p:spPr>
          <a:xfrm>
            <a:off x="7474633" y="5942460"/>
            <a:ext cx="3024554" cy="830997"/>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bắt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sâu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bảo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vệ</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mùa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màng</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FF620F8-1FCB-4551-AF03-429771D78144}"/>
              </a:ext>
            </a:extLst>
          </p:cNvPr>
          <p:cNvSpPr txBox="1"/>
          <p:nvPr/>
        </p:nvSpPr>
        <p:spPr>
          <a:xfrm>
            <a:off x="8305800" y="828233"/>
            <a:ext cx="1794804"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endParaRPr lang="en-US" sz="24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1AC37F5-6DA3-49C9-88E0-6F093DE66A00}"/>
              </a:ext>
            </a:extLst>
          </p:cNvPr>
          <p:cNvSpPr txBox="1"/>
          <p:nvPr/>
        </p:nvSpPr>
        <p:spPr>
          <a:xfrm>
            <a:off x="1524000" y="15951"/>
            <a:ext cx="8382000" cy="400110"/>
          </a:xfrm>
          <a:prstGeom prst="rect">
            <a:avLst/>
          </a:prstGeom>
          <a:noFill/>
        </p:spPr>
        <p:txBody>
          <a:bodyPr wrap="square" rtlCol="0">
            <a:spAutoFit/>
          </a:bodyPr>
          <a:lstStyle/>
          <a:p>
            <a:r>
              <a:rPr lang="en-US" sz="2000" b="1" dirty="0" smtClean="0">
                <a:solidFill>
                  <a:srgbClr val="0070C0"/>
                </a:solidFill>
                <a:latin typeface="Times New Roman" pitchFamily="18" charset="0"/>
                <a:cs typeface="Times New Roman" pitchFamily="18" charset="0"/>
              </a:rPr>
              <a:t> - </a:t>
            </a:r>
            <a:r>
              <a:rPr lang="en-US" sz="2000" b="1" dirty="0" err="1" smtClean="0">
                <a:solidFill>
                  <a:srgbClr val="0070C0"/>
                </a:solidFill>
                <a:latin typeface="Times New Roman" pitchFamily="18" charset="0"/>
                <a:cs typeface="Times New Roman" pitchFamily="18" charset="0"/>
              </a:rPr>
              <a:t>Các</a:t>
            </a:r>
            <a:r>
              <a:rPr lang="en-US" sz="2000" b="1" dirty="0" smtClean="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vật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và</a:t>
            </a:r>
            <a:r>
              <a:rPr lang="en-US" sz="2000" b="1" dirty="0">
                <a:solidFill>
                  <a:srgbClr val="0070C0"/>
                </a:solidFill>
                <a:latin typeface="Times New Roman" pitchFamily="18" charset="0"/>
                <a:cs typeface="Times New Roman" pitchFamily="18" charset="0"/>
              </a:rPr>
              <a:t> con </a:t>
            </a:r>
            <a:r>
              <a:rPr lang="en-US" sz="2000" b="1" dirty="0" err="1">
                <a:solidFill>
                  <a:srgbClr val="0070C0"/>
                </a:solidFill>
                <a:latin typeface="Times New Roman" pitchFamily="18" charset="0"/>
                <a:cs typeface="Times New Roman" pitchFamily="18" charset="0"/>
              </a:rPr>
              <a:t>vật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đó</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làm</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những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việc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gì</a:t>
            </a:r>
            <a:r>
              <a:rPr lang="en-US" sz="2000" b="1" dirty="0">
                <a:solidFill>
                  <a:srgbClr val="0070C0"/>
                </a:solidFill>
                <a:latin typeface="Times New Roman" pitchFamily="18" charset="0"/>
                <a:cs typeface="Times New Roman" pitchFamily="18" charset="0"/>
              </a:rPr>
              <a:t>?</a:t>
            </a:r>
            <a:endParaRPr lang="en-US" sz="20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398251763"/>
      </p:ext>
    </p:extLst>
  </p:cSld>
  <p:clrMapOvr>
    <a:masterClrMapping/>
  </p:clrMapOvr>
  <mc:AlternateContent xmlns:mc="http://schemas.openxmlformats.org/markup-compatibility/2006" xmlns:p14="http://schemas.microsoft.com/office/powerpoint/2010/main">
    <mc:Choice Requires="p14">
      <p:transition spd="slow" p14:dur="2000" advTm="15860"/>
    </mc:Choice>
    <mc:Fallback xmlns="">
      <p:transition spd="slow" advTm="15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500"/>
                                        <p:tgtEl>
                                          <p:spTgt spid="10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50"/>
                                        </p:tgtEl>
                                        <p:attrNameLst>
                                          <p:attrName>style.visibility</p:attrName>
                                        </p:attrNameLst>
                                      </p:cBhvr>
                                      <p:to>
                                        <p:strVal val="visible"/>
                                      </p:to>
                                    </p:set>
                                    <p:animEffect transition="in" filter="fade">
                                      <p:cBhvr>
                                        <p:cTn id="56" dur="500"/>
                                        <p:tgtEl>
                                          <p:spTgt spid="205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par>
                                <p:cTn id="62" presetID="55" presetClass="exit" presetSubtype="0" fill="hold" grpId="1" nodeType="withEffect">
                                  <p:stCondLst>
                                    <p:cond delay="0"/>
                                  </p:stCondLst>
                                  <p:childTnLst>
                                    <p:anim calcmode="lin" valueType="num">
                                      <p:cBhvr>
                                        <p:cTn id="63" dur="1000"/>
                                        <p:tgtEl>
                                          <p:spTgt spid="8"/>
                                        </p:tgtEl>
                                        <p:attrNameLst>
                                          <p:attrName>ppt_w</p:attrName>
                                        </p:attrNameLst>
                                      </p:cBhvr>
                                      <p:tavLst>
                                        <p:tav tm="0">
                                          <p:val>
                                            <p:strVal val="ppt_w"/>
                                          </p:val>
                                        </p:tav>
                                        <p:tav tm="100000">
                                          <p:val>
                                            <p:strVal val="ppt_w*0.70"/>
                                          </p:val>
                                        </p:tav>
                                      </p:tavLst>
                                    </p:anim>
                                    <p:anim calcmode="lin" valueType="num">
                                      <p:cBhvr>
                                        <p:cTn id="64" dur="1000"/>
                                        <p:tgtEl>
                                          <p:spTgt spid="8"/>
                                        </p:tgtEl>
                                        <p:attrNameLst>
                                          <p:attrName>ppt_h</p:attrName>
                                        </p:attrNameLst>
                                      </p:cBhvr>
                                      <p:tavLst>
                                        <p:tav tm="0">
                                          <p:val>
                                            <p:strVal val="ppt_h"/>
                                          </p:val>
                                        </p:tav>
                                        <p:tav tm="100000">
                                          <p:val>
                                            <p:strVal val="ppt_h"/>
                                          </p:val>
                                        </p:tav>
                                      </p:tavLst>
                                    </p:anim>
                                    <p:animEffect transition="out" filter="fade">
                                      <p:cBhvr>
                                        <p:cTn id="65" dur="1000"/>
                                        <p:tgtEl>
                                          <p:spTgt spid="8"/>
                                        </p:tgtEl>
                                      </p:cBhvr>
                                    </p:animEffect>
                                    <p:set>
                                      <p:cBhvr>
                                        <p:cTn id="66" dur="1" fill="hold">
                                          <p:stCondLst>
                                            <p:cond delay="9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circle(in)">
                                      <p:cBhvr>
                                        <p:cTn id="71" dur="20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circle(in)">
                                      <p:cBhvr>
                                        <p:cTn id="76" dur="2000"/>
                                        <p:tgtEl>
                                          <p:spTgt spid="14"/>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circle(in)">
                                      <p:cBhvr>
                                        <p:cTn id="81" dur="20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down)">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barn(inVertical)">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arn(inVertical)">
                                      <p:cBhvr>
                                        <p:cTn id="9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P spid="9" grpId="0"/>
      <p:bldP spid="10" grpId="0"/>
      <p:bldP spid="11" grpId="0"/>
      <p:bldP spid="12" grpId="0"/>
      <p:bldP spid="14" grpId="0"/>
      <p:bldP spid="16" grpId="0"/>
      <p:bldP spid="17" grpId="0"/>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F31ABE-3B93-4AF6-83F2-C9D98DF993E3}"/>
              </a:ext>
            </a:extLst>
          </p:cNvPr>
          <p:cNvPicPr>
            <a:picLocks noChangeAspect="1"/>
          </p:cNvPicPr>
          <p:nvPr/>
        </p:nvPicPr>
        <p:blipFill>
          <a:blip r:embed="rId2"/>
          <a:stretch>
            <a:fillRect/>
          </a:stretch>
        </p:blipFill>
        <p:spPr>
          <a:xfrm>
            <a:off x="5283315" y="1726841"/>
            <a:ext cx="6506833" cy="3821692"/>
          </a:xfrm>
          <a:prstGeom prst="rect">
            <a:avLst/>
          </a:prstGeom>
        </p:spPr>
      </p:pic>
      <p:pic>
        <p:nvPicPr>
          <p:cNvPr id="7" name="Picture 2" descr="Họ Sơn ca – Wikipedia tiếng Việt">
            <a:extLst>
              <a:ext uri="{FF2B5EF4-FFF2-40B4-BE49-F238E27FC236}">
                <a16:creationId xmlns:a16="http://schemas.microsoft.com/office/drawing/2014/main" id="{6D97B638-7400-40D4-87A4-C5C93305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186" y="1726841"/>
            <a:ext cx="6590436" cy="36303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2E63824-232E-4FC8-865F-8EA8AEC431CC}"/>
              </a:ext>
            </a:extLst>
          </p:cNvPr>
          <p:cNvSpPr txBox="1"/>
          <p:nvPr/>
        </p:nvSpPr>
        <p:spPr>
          <a:xfrm>
            <a:off x="5237019" y="389242"/>
            <a:ext cx="6630286" cy="1077218"/>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lang="en-US" altLang="zh-CN" sz="32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a:t>
            </a:r>
            <a:r>
              <a:rPr kumimoji="0" lang="en-US" altLang="zh-CN" sz="3200" b="0" i="0" u="none" strike="noStrike" kern="1200" cap="none" spc="0" normalizeH="0" baseline="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Đóng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vai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một</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vật</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trong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bài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để</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nói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về</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công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việc</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của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mình</a:t>
            </a:r>
            <a:r>
              <a:rPr lang="en-US" altLang="zh-CN" sz="32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0" name="Rectangle 9"/>
          <p:cNvSpPr/>
          <p:nvPr/>
        </p:nvSpPr>
        <p:spPr>
          <a:xfrm>
            <a:off x="-1" y="430807"/>
            <a:ext cx="4641275" cy="5262979"/>
          </a:xfrm>
          <a:prstGeom prst="rect">
            <a:avLst/>
          </a:prstGeom>
        </p:spPr>
        <p:txBody>
          <a:bodyPr wrap="square">
            <a:spAutoFit/>
          </a:bodyPr>
          <a:lstStyle/>
          <a:p>
            <a:pPr algn="just"/>
            <a:r>
              <a:rPr lang="vi-VN" sz="2800" dirty="0">
                <a:latin typeface="+mj-lt"/>
              </a:rPr>
              <a:t>Quanh ta, mọi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vi-VN" sz="2800" dirty="0">
                <a:latin typeface="+mj-lt"/>
                <a:cs typeface="Times New Roman" panose="02020603050405020304" pitchFamily="18" charset="0"/>
              </a:rPr>
              <a:t>người </a:t>
            </a:r>
            <a:r>
              <a:rPr lang="vi-VN" sz="2800" dirty="0">
                <a:latin typeface="+mj-lt"/>
              </a:rPr>
              <a:t>đều làm việc.</a:t>
            </a:r>
          </a:p>
          <a:p>
            <a:pPr algn="just"/>
            <a:r>
              <a:rPr lang="en-US" sz="2800" dirty="0">
                <a:latin typeface="+mj-lt"/>
              </a:rPr>
              <a:t>      </a:t>
            </a:r>
            <a:r>
              <a:rPr lang="vi-VN" sz="2800" dirty="0">
                <a:latin typeface="+mj-lt"/>
              </a:rPr>
              <a:t>Cái đồng hồ tích tắc</a:t>
            </a:r>
            <a:r>
              <a:rPr lang="en-US" sz="2800" dirty="0">
                <a:latin typeface="+mj-lt"/>
                <a:cs typeface="Times New Roman" panose="02020603050405020304" pitchFamily="18" charset="0"/>
              </a:rPr>
              <a:t>,</a:t>
            </a:r>
            <a:r>
              <a:rPr lang="en-US" sz="2800" dirty="0">
                <a:latin typeface="+mj-lt"/>
              </a:rPr>
              <a:t> </a:t>
            </a:r>
            <a:r>
              <a:rPr lang="vi-VN" sz="2800" dirty="0">
                <a:latin typeface="+mj-lt"/>
              </a:rPr>
              <a:t>tích tắc báo phút, báo giờ.</a:t>
            </a:r>
          </a:p>
          <a:p>
            <a:pPr algn="just"/>
            <a:r>
              <a:rPr lang="en-US" sz="2800" dirty="0">
                <a:latin typeface="+mj-lt"/>
              </a:rPr>
              <a:t>      </a:t>
            </a:r>
            <a:r>
              <a:rPr lang="vi-VN" sz="2800" dirty="0">
                <a:latin typeface="+mj-lt"/>
              </a:rPr>
              <a:t>Con gà trống gáy vang ò … ó … o</a:t>
            </a:r>
            <a:r>
              <a:rPr lang="en-US" sz="2800" dirty="0">
                <a:latin typeface="+mj-lt"/>
              </a:rPr>
              <a:t> …</a:t>
            </a:r>
            <a:r>
              <a:rPr lang="vi-VN" sz="2800" dirty="0">
                <a:latin typeface="+mj-lt"/>
              </a:rPr>
              <a:t>, báo cho mọi người biết trời sắp sáng, mau mau thức dậy.</a:t>
            </a:r>
          </a:p>
          <a:p>
            <a:pPr algn="just"/>
            <a:r>
              <a:rPr lang="en-US" sz="2800" dirty="0">
                <a:latin typeface="+mj-lt"/>
              </a:rPr>
              <a:t>      </a:t>
            </a:r>
            <a:r>
              <a:rPr lang="vi-VN" sz="2800" dirty="0">
                <a:latin typeface="+mj-lt"/>
              </a:rPr>
              <a:t>Con tu hú kêu tu hú, tu hú. Thế là sắp đến mùa vải chín.</a:t>
            </a:r>
          </a:p>
          <a:p>
            <a:pPr algn="just"/>
            <a:r>
              <a:rPr lang="en-US" sz="2800" dirty="0">
                <a:latin typeface="+mj-lt"/>
              </a:rPr>
              <a:t>      </a:t>
            </a:r>
            <a:r>
              <a:rPr lang="vi-VN" sz="2800" dirty="0">
                <a:latin typeface="+mj-lt"/>
              </a:rPr>
              <a:t>Chim bắt sâu, bảo vệ mùa màng.</a:t>
            </a:r>
          </a:p>
        </p:txBody>
      </p:sp>
      <p:cxnSp>
        <p:nvCxnSpPr>
          <p:cNvPr id="11" name="Straight Connector 10">
            <a:extLst>
              <a:ext uri="{FF2B5EF4-FFF2-40B4-BE49-F238E27FC236}">
                <a16:creationId xmlns:a16="http://schemas.microsoft.com/office/drawing/2014/main" id="{0081FAE8-7793-44B4-BB7C-98E8FF3C68E7}"/>
              </a:ext>
            </a:extLst>
          </p:cNvPr>
          <p:cNvCxnSpPr>
            <a:cxnSpLocks/>
          </p:cNvCxnSpPr>
          <p:nvPr/>
        </p:nvCxnSpPr>
        <p:spPr>
          <a:xfrm>
            <a:off x="4706233" y="275828"/>
            <a:ext cx="0" cy="630634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DCF956A8-D8BE-408D-837C-8240ABD66701}"/>
              </a:ext>
            </a:extLst>
          </p:cNvPr>
          <p:cNvCxnSpPr>
            <a:cxnSpLocks/>
          </p:cNvCxnSpPr>
          <p:nvPr/>
        </p:nvCxnSpPr>
        <p:spPr>
          <a:xfrm flipV="1">
            <a:off x="642040" y="2583113"/>
            <a:ext cx="3643910" cy="14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DCF956A8-D8BE-408D-837C-8240ABD66701}"/>
              </a:ext>
            </a:extLst>
          </p:cNvPr>
          <p:cNvCxnSpPr>
            <a:cxnSpLocks/>
          </p:cNvCxnSpPr>
          <p:nvPr/>
        </p:nvCxnSpPr>
        <p:spPr>
          <a:xfrm flipV="1">
            <a:off x="0" y="2964875"/>
            <a:ext cx="4475018" cy="1950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DCF956A8-D8BE-408D-837C-8240ABD66701}"/>
              </a:ext>
            </a:extLst>
          </p:cNvPr>
          <p:cNvCxnSpPr>
            <a:cxnSpLocks/>
          </p:cNvCxnSpPr>
          <p:nvPr/>
        </p:nvCxnSpPr>
        <p:spPr>
          <a:xfrm flipV="1">
            <a:off x="83127" y="3837195"/>
            <a:ext cx="1219200" cy="5649"/>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DCF956A8-D8BE-408D-837C-8240ABD66701}"/>
              </a:ext>
            </a:extLst>
          </p:cNvPr>
          <p:cNvCxnSpPr>
            <a:cxnSpLocks/>
          </p:cNvCxnSpPr>
          <p:nvPr/>
        </p:nvCxnSpPr>
        <p:spPr>
          <a:xfrm flipV="1">
            <a:off x="83127" y="3408220"/>
            <a:ext cx="4475018" cy="1950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DCF956A8-D8BE-408D-837C-8240ABD66701}"/>
              </a:ext>
            </a:extLst>
          </p:cNvPr>
          <p:cNvCxnSpPr>
            <a:cxnSpLocks/>
          </p:cNvCxnSpPr>
          <p:nvPr/>
        </p:nvCxnSpPr>
        <p:spPr>
          <a:xfrm>
            <a:off x="642040" y="4264805"/>
            <a:ext cx="3832978" cy="3508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DCF956A8-D8BE-408D-837C-8240ABD66701}"/>
              </a:ext>
            </a:extLst>
          </p:cNvPr>
          <p:cNvCxnSpPr>
            <a:cxnSpLocks/>
          </p:cNvCxnSpPr>
          <p:nvPr/>
        </p:nvCxnSpPr>
        <p:spPr>
          <a:xfrm>
            <a:off x="642040" y="5109417"/>
            <a:ext cx="39624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3BFFB44A-3F1B-42C6-84E3-940E2EA4FCE0}"/>
              </a:ext>
            </a:extLst>
          </p:cNvPr>
          <p:cNvCxnSpPr>
            <a:cxnSpLocks/>
          </p:cNvCxnSpPr>
          <p:nvPr/>
        </p:nvCxnSpPr>
        <p:spPr>
          <a:xfrm>
            <a:off x="83127" y="5548533"/>
            <a:ext cx="720437" cy="714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1026" name="Picture 2" descr="Tu hú kêu là điềm báo gì? Đánh con gì dễ trúng - NgayAm.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521" y="1726841"/>
            <a:ext cx="6433319" cy="4070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1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barn(inVertical)">
                                      <p:cBhvr>
                                        <p:cTn id="42" dur="500"/>
                                        <p:tgtEl>
                                          <p:spTgt spid="10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026"/>
                                        </p:tgtEl>
                                      </p:cBhvr>
                                    </p:animEffect>
                                    <p:set>
                                      <p:cBhvr>
                                        <p:cTn id="52" dur="1" fill="hold">
                                          <p:stCondLst>
                                            <p:cond delay="499"/>
                                          </p:stCondLst>
                                        </p:cTn>
                                        <p:tgtEl>
                                          <p:spTgt spid="102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barn(inVertical)">
                                      <p:cBhvr>
                                        <p:cTn id="6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9A46351-1282-4D41-A595-B4B572952B51}"/>
              </a:ext>
            </a:extLst>
          </p:cNvPr>
          <p:cNvSpPr txBox="1"/>
          <p:nvPr/>
        </p:nvSpPr>
        <p:spPr>
          <a:xfrm>
            <a:off x="280270" y="920969"/>
            <a:ext cx="5815730" cy="4401205"/>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Như mọi vật, mọi người, bé cũng làm việc. Bé làm bài, bé đi học, bé quét nhà, nhặt rau, chơi với em đỡ mẹ. Bé luôn luôn bận rộn, mà lúc nào cũng vui.</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E31FD95-FFCD-41EA-A827-DF4C7D46ED6E}"/>
              </a:ext>
            </a:extLst>
          </p:cNvPr>
          <p:cNvSpPr txBox="1"/>
          <p:nvPr/>
        </p:nvSpPr>
        <p:spPr>
          <a:xfrm>
            <a:off x="6304250" y="633351"/>
            <a:ext cx="5679500" cy="1323439"/>
          </a:xfrm>
          <a:prstGeom prst="rect">
            <a:avLst/>
          </a:prstGeom>
          <a:noFill/>
        </p:spPr>
        <p:txBody>
          <a:bodyPr wrap="square" rtlCol="0">
            <a:spAutoFit/>
          </a:bodyPr>
          <a:lstStyle/>
          <a:p>
            <a:pPr algn="just"/>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Bạn</a:t>
            </a:r>
            <a:r>
              <a:rPr lang="en-US" sz="4000" dirty="0" smtClean="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bé</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trong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bài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làm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những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việc</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gì</a:t>
            </a:r>
            <a:r>
              <a:rPr lang="en-US" sz="4000" dirty="0">
                <a:solidFill>
                  <a:srgbClr val="0070C0"/>
                </a:solidFill>
                <a:latin typeface="Times New Roman" pitchFamily="18" charset="0"/>
                <a:cs typeface="Times New Roman" pitchFamily="18" charset="0"/>
              </a:rPr>
              <a:t>?</a:t>
            </a:r>
          </a:p>
        </p:txBody>
      </p:sp>
      <p:cxnSp>
        <p:nvCxnSpPr>
          <p:cNvPr id="10" name="Straight Connector 9">
            <a:extLst>
              <a:ext uri="{FF2B5EF4-FFF2-40B4-BE49-F238E27FC236}">
                <a16:creationId xmlns:a16="http://schemas.microsoft.com/office/drawing/2014/main" id="{F5A71F72-6F63-4194-A0D6-2D97C85D598A}"/>
              </a:ext>
            </a:extLst>
          </p:cNvPr>
          <p:cNvCxnSpPr>
            <a:cxnSpLocks/>
          </p:cNvCxnSpPr>
          <p:nvPr/>
        </p:nvCxnSpPr>
        <p:spPr>
          <a:xfrm flipV="1">
            <a:off x="1207572" y="2710084"/>
            <a:ext cx="1611242" cy="95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3BFFB44A-3F1B-42C6-84E3-940E2EA4FCE0}"/>
              </a:ext>
            </a:extLst>
          </p:cNvPr>
          <p:cNvCxnSpPr>
            <a:cxnSpLocks/>
          </p:cNvCxnSpPr>
          <p:nvPr/>
        </p:nvCxnSpPr>
        <p:spPr>
          <a:xfrm>
            <a:off x="3780468" y="2719609"/>
            <a:ext cx="140589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3AE5F6A1-1D28-4D20-B9EB-BB8E86104128}"/>
              </a:ext>
            </a:extLst>
          </p:cNvPr>
          <p:cNvCxnSpPr>
            <a:cxnSpLocks/>
          </p:cNvCxnSpPr>
          <p:nvPr/>
        </p:nvCxnSpPr>
        <p:spPr>
          <a:xfrm flipV="1">
            <a:off x="4387579" y="3328990"/>
            <a:ext cx="1545029" cy="727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DCF956A8-D8BE-408D-837C-8240ABD66701}"/>
              </a:ext>
            </a:extLst>
          </p:cNvPr>
          <p:cNvCxnSpPr>
            <a:cxnSpLocks/>
          </p:cNvCxnSpPr>
          <p:nvPr/>
        </p:nvCxnSpPr>
        <p:spPr>
          <a:xfrm>
            <a:off x="2409000" y="3354121"/>
            <a:ext cx="155827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B18DCFF3-87C3-4A1B-AB8B-8AE668EAE88A}"/>
              </a:ext>
            </a:extLst>
          </p:cNvPr>
          <p:cNvCxnSpPr>
            <a:cxnSpLocks/>
          </p:cNvCxnSpPr>
          <p:nvPr/>
        </p:nvCxnSpPr>
        <p:spPr>
          <a:xfrm flipV="1">
            <a:off x="399154" y="3957638"/>
            <a:ext cx="2244034" cy="1329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5355E64C-9FC7-4F0A-844E-D5857E96355D}"/>
              </a:ext>
            </a:extLst>
          </p:cNvPr>
          <p:cNvCxnSpPr>
            <a:cxnSpLocks/>
          </p:cNvCxnSpPr>
          <p:nvPr/>
        </p:nvCxnSpPr>
        <p:spPr>
          <a:xfrm flipV="1">
            <a:off x="399154" y="3328990"/>
            <a:ext cx="1614039" cy="1329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id="{F3655087-6BCA-448A-B450-DC78E7DD3D23}"/>
              </a:ext>
            </a:extLst>
          </p:cNvPr>
          <p:cNvSpPr txBox="1"/>
          <p:nvPr/>
        </p:nvSpPr>
        <p:spPr>
          <a:xfrm>
            <a:off x="6358330" y="633351"/>
            <a:ext cx="5302872" cy="1938992"/>
          </a:xfrm>
          <a:prstGeom prst="rect">
            <a:avLst/>
          </a:prstGeom>
          <a:noFill/>
        </p:spPr>
        <p:txBody>
          <a:bodyPr wrap="square" rtlCol="0">
            <a:spAutoFit/>
          </a:bodyPr>
          <a:lstStyle/>
          <a:p>
            <a:pPr algn="just"/>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Tuy</a:t>
            </a:r>
            <a:r>
              <a:rPr lang="en-US" sz="4000" dirty="0" smtClean="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bận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rộn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như</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thế</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nhưng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bé</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cảm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thấy</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thế</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nào</a:t>
            </a:r>
            <a:r>
              <a:rPr lang="en-US" sz="4000" dirty="0">
                <a:solidFill>
                  <a:srgbClr val="0070C0"/>
                </a:solidFill>
                <a:latin typeface="Times New Roman" pitchFamily="18" charset="0"/>
                <a:cs typeface="Times New Roman" pitchFamily="18" charset="0"/>
              </a:rPr>
              <a:t>?</a:t>
            </a:r>
          </a:p>
        </p:txBody>
      </p:sp>
      <p:cxnSp>
        <p:nvCxnSpPr>
          <p:cNvPr id="25" name="Straight Connector 24">
            <a:extLst>
              <a:ext uri="{FF2B5EF4-FFF2-40B4-BE49-F238E27FC236}">
                <a16:creationId xmlns:a16="http://schemas.microsoft.com/office/drawing/2014/main" id="{0081FAE8-7793-44B4-BB7C-98E8FF3C68E7}"/>
              </a:ext>
            </a:extLst>
          </p:cNvPr>
          <p:cNvCxnSpPr>
            <a:cxnSpLocks/>
          </p:cNvCxnSpPr>
          <p:nvPr/>
        </p:nvCxnSpPr>
        <p:spPr>
          <a:xfrm>
            <a:off x="6230233" y="275828"/>
            <a:ext cx="0" cy="6306344"/>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DA3B76CA-038A-439E-9C3F-95F44D3EE56F}"/>
              </a:ext>
            </a:extLst>
          </p:cNvPr>
          <p:cNvSpPr txBox="1"/>
          <p:nvPr/>
        </p:nvSpPr>
        <p:spPr>
          <a:xfrm>
            <a:off x="6230233" y="2572343"/>
            <a:ext cx="5827533" cy="1323439"/>
          </a:xfrm>
          <a:prstGeom prst="rect">
            <a:avLst/>
          </a:prstGeom>
          <a:noFill/>
        </p:spPr>
        <p:txBody>
          <a:bodyPr wrap="square" rtlCol="0">
            <a:spAutoFit/>
          </a:bodyPr>
          <a:lstStyle/>
          <a:p>
            <a:r>
              <a:rPr lang="en-US" sz="4000" dirty="0" err="1">
                <a:solidFill>
                  <a:srgbClr val="FF0000"/>
                </a:solidFill>
                <a:latin typeface="Times New Roman" pitchFamily="18" charset="0"/>
                <a:cs typeface="Times New Roman" pitchFamily="18" charset="0"/>
              </a:rPr>
              <a:t>Tuy</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bận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rộn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như</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thế</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nhưng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lúc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nào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bé</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cũng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vui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vẻ</a:t>
            </a:r>
            <a:r>
              <a:rPr lang="en-US" sz="4000" dirty="0">
                <a:solidFill>
                  <a:srgbClr val="FF0000"/>
                </a:solidFill>
                <a:latin typeface="Times New Roman" pitchFamily="18" charset="0"/>
                <a:cs typeface="Times New Roman" pitchFamily="18" charset="0"/>
              </a:rPr>
              <a:t>.</a:t>
            </a:r>
          </a:p>
        </p:txBody>
      </p:sp>
      <p:cxnSp>
        <p:nvCxnSpPr>
          <p:cNvPr id="23" name="Straight Connector 22">
            <a:extLst>
              <a:ext uri="{FF2B5EF4-FFF2-40B4-BE49-F238E27FC236}">
                <a16:creationId xmlns:a16="http://schemas.microsoft.com/office/drawing/2014/main" id="{B18DCFF3-87C3-4A1B-AB8B-8AE668EAE88A}"/>
              </a:ext>
            </a:extLst>
          </p:cNvPr>
          <p:cNvCxnSpPr>
            <a:cxnSpLocks/>
          </p:cNvCxnSpPr>
          <p:nvPr/>
        </p:nvCxnSpPr>
        <p:spPr>
          <a:xfrm>
            <a:off x="3188135" y="3939888"/>
            <a:ext cx="2907865" cy="57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B18DCFF3-87C3-4A1B-AB8B-8AE668EAE88A}"/>
              </a:ext>
            </a:extLst>
          </p:cNvPr>
          <p:cNvCxnSpPr>
            <a:cxnSpLocks/>
          </p:cNvCxnSpPr>
          <p:nvPr/>
        </p:nvCxnSpPr>
        <p:spPr>
          <a:xfrm flipV="1">
            <a:off x="399154" y="4574400"/>
            <a:ext cx="5533454" cy="19129"/>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B18DCFF3-87C3-4A1B-AB8B-8AE668EAE88A}"/>
              </a:ext>
            </a:extLst>
          </p:cNvPr>
          <p:cNvCxnSpPr>
            <a:cxnSpLocks/>
          </p:cNvCxnSpPr>
          <p:nvPr/>
        </p:nvCxnSpPr>
        <p:spPr>
          <a:xfrm flipV="1">
            <a:off x="443333" y="5140807"/>
            <a:ext cx="585367" cy="754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55934814"/>
      </p:ext>
    </p:extLst>
  </p:cSld>
  <p:clrMapOvr>
    <a:masterClrMapping/>
  </p:clrMapOvr>
  <mc:AlternateContent xmlns:mc="http://schemas.openxmlformats.org/markup-compatibility/2006" xmlns:p14="http://schemas.microsoft.com/office/powerpoint/2010/main">
    <mc:Choice Requires="p14">
      <p:transition spd="slow" p14:dur="2000" advTm="53693"/>
    </mc:Choice>
    <mc:Fallback xmlns="">
      <p:transition spd="slow" advTm="53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4" presetClass="exit" presetSubtype="10" fill="hold" nodeType="withEffect">
                                  <p:stCondLst>
                                    <p:cond delay="0"/>
                                  </p:stCondLst>
                                  <p:childTnLst>
                                    <p:animEffect transition="out" filter="randombar(horizontal)">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14" presetClass="exit" presetSubtype="10" fill="hold" nodeType="withEffect">
                                  <p:stCondLst>
                                    <p:cond delay="0"/>
                                  </p:stCondLst>
                                  <p:childTnLst>
                                    <p:animEffect transition="out" filter="randombar(horizontal)">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14" presetClass="exit" presetSubtype="10" fill="hold" nodeType="withEffect">
                                  <p:stCondLst>
                                    <p:cond delay="0"/>
                                  </p:stCondLst>
                                  <p:childTnLst>
                                    <p:animEffect transition="out" filter="randombar(horizontal)">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4" presetClass="exit" presetSubtype="10" fill="hold" nodeType="withEffect">
                                  <p:stCondLst>
                                    <p:cond delay="0"/>
                                  </p:stCondLst>
                                  <p:childTnLst>
                                    <p:animEffect transition="out" filter="randombar(horizontal)">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barn(inVertical)">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barn(inVertical)">
                                      <p:cBhvr>
                                        <p:cTn id="8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4"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0A2C72-4CBF-4911-AC02-7CC0696BE5B8}"/>
              </a:ext>
            </a:extLst>
          </p:cNvPr>
          <p:cNvSpPr txBox="1"/>
          <p:nvPr/>
        </p:nvSpPr>
        <p:spPr>
          <a:xfrm>
            <a:off x="97203" y="513257"/>
            <a:ext cx="6165051" cy="1323439"/>
          </a:xfrm>
          <a:prstGeom prst="rect">
            <a:avLst/>
          </a:prstGeom>
          <a:noFill/>
        </p:spPr>
        <p:txBody>
          <a:bodyPr wrap="square" rtlCol="0">
            <a:spAutoFit/>
          </a:bodyPr>
          <a:lstStyle/>
          <a:p>
            <a:r>
              <a:rPr lang="en-US" sz="4000" b="1" dirty="0" smtClean="0">
                <a:solidFill>
                  <a:srgbClr val="0070C0"/>
                </a:solidFill>
                <a:latin typeface="Times New Roman" pitchFamily="18" charset="0"/>
                <a:cs typeface="Times New Roman" pitchFamily="18" charset="0"/>
              </a:rPr>
              <a:t>- </a:t>
            </a:r>
            <a:r>
              <a:rPr lang="en-US" sz="4000" dirty="0" smtClean="0">
                <a:solidFill>
                  <a:srgbClr val="0070C0"/>
                </a:solidFill>
                <a:latin typeface="Times New Roman" pitchFamily="18" charset="0"/>
                <a:cs typeface="Times New Roman" pitchFamily="18" charset="0"/>
              </a:rPr>
              <a:t>Theo </a:t>
            </a:r>
            <a:r>
              <a:rPr lang="en-US" sz="4000" dirty="0" err="1">
                <a:solidFill>
                  <a:srgbClr val="0070C0"/>
                </a:solidFill>
                <a:latin typeface="Times New Roman" pitchFamily="18" charset="0"/>
                <a:cs typeface="Times New Roman" pitchFamily="18" charset="0"/>
              </a:rPr>
              <a:t>em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vì</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sao</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bé</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lại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thấy</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vui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làm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việc</a:t>
            </a:r>
            <a:r>
              <a:rPr lang="en-US" sz="4000" dirty="0">
                <a:solidFill>
                  <a:srgbClr val="0070C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999D0AEE-DDAC-459D-A2E2-B9E767211B0E}"/>
              </a:ext>
            </a:extLst>
          </p:cNvPr>
          <p:cNvSpPr txBox="1"/>
          <p:nvPr/>
        </p:nvSpPr>
        <p:spPr>
          <a:xfrm>
            <a:off x="97203" y="2241510"/>
            <a:ext cx="4973561" cy="1938992"/>
          </a:xfrm>
          <a:prstGeom prst="rect">
            <a:avLst/>
          </a:prstGeom>
          <a:noFill/>
        </p:spPr>
        <p:txBody>
          <a:bodyPr wrap="square" rtlCol="0">
            <a:spAutoFit/>
          </a:bodyPr>
          <a:lstStyle/>
          <a:p>
            <a:r>
              <a:rPr lang="en-US" sz="4000" dirty="0" err="1">
                <a:solidFill>
                  <a:srgbClr val="FF0000"/>
                </a:solidFill>
                <a:latin typeface="Times New Roman" pitchFamily="18" charset="0"/>
                <a:cs typeface="Times New Roman" pitchFamily="18" charset="0"/>
              </a:rPr>
              <a:t>Vì</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những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việc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bé</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làm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giúp</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ích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bản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thân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mọi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người</a:t>
            </a:r>
            <a:r>
              <a:rPr lang="en-US" sz="4000" dirty="0">
                <a:solidFill>
                  <a:srgbClr val="FF0000"/>
                </a:solidFill>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93B8E727-78D6-4B73-A068-FFC8A4553E5A}"/>
              </a:ext>
            </a:extLst>
          </p:cNvPr>
          <p:cNvSpPr txBox="1"/>
          <p:nvPr/>
        </p:nvSpPr>
        <p:spPr>
          <a:xfrm>
            <a:off x="225441" y="513257"/>
            <a:ext cx="5510342" cy="1938992"/>
          </a:xfrm>
          <a:prstGeom prst="rect">
            <a:avLst/>
          </a:prstGeom>
          <a:noFill/>
        </p:spPr>
        <p:txBody>
          <a:bodyPr wrap="square" rtlCol="0">
            <a:spAutoFit/>
          </a:bodyPr>
          <a:lstStyle/>
          <a:p>
            <a:r>
              <a:rPr lang="en-US" sz="4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Theo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628" y="614401"/>
            <a:ext cx="7239647" cy="4968981"/>
          </a:xfrm>
          <a:prstGeom prst="flowChartMagneticTape">
            <a:avLst/>
          </a:prstGeom>
        </p:spPr>
      </p:pic>
      <p:sp>
        <p:nvSpPr>
          <p:cNvPr id="9" name="Rectangle 8"/>
          <p:cNvSpPr/>
          <p:nvPr/>
        </p:nvSpPr>
        <p:spPr>
          <a:xfrm>
            <a:off x="97203" y="2327397"/>
            <a:ext cx="5510343" cy="2554545"/>
          </a:xfrm>
          <a:prstGeom prst="rect">
            <a:avLst/>
          </a:prstGeom>
        </p:spPr>
        <p:txBody>
          <a:bodyPr wrap="square">
            <a:spAutoFit/>
          </a:bodyPr>
          <a:lstStyle/>
          <a:p>
            <a:pPr lvl="0"/>
            <a:r>
              <a:rPr lang="en-US" sz="4000" dirty="0" err="1">
                <a:solidFill>
                  <a:srgbClr val="0070C0"/>
                </a:solidFill>
                <a:latin typeface="Times New Roman" pitchFamily="18" charset="0"/>
                <a:cs typeface="Times New Roman" pitchFamily="18" charset="0"/>
              </a:rPr>
              <a:t>Hãy</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thêm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một</a:t>
            </a:r>
            <a:r>
              <a:rPr lang="en-US" sz="4000" dirty="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số</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việc</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làm</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có</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ích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của</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em</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hoặc</a:t>
            </a:r>
            <a:r>
              <a:rPr lang="en-US" sz="4000" dirty="0" smtClean="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vật</a:t>
            </a:r>
            <a:r>
              <a:rPr lang="en-US" sz="4000" dirty="0">
                <a:solidFill>
                  <a:srgbClr val="0070C0"/>
                </a:solidFill>
                <a:latin typeface="Times New Roman" pitchFamily="18" charset="0"/>
                <a:cs typeface="Times New Roman" pitchFamily="18" charset="0"/>
              </a:rPr>
              <a:t>, con </a:t>
            </a:r>
            <a:r>
              <a:rPr lang="en-US" sz="4000" dirty="0" err="1">
                <a:solidFill>
                  <a:srgbClr val="0070C0"/>
                </a:solidFill>
                <a:latin typeface="Times New Roman" pitchFamily="18" charset="0"/>
                <a:cs typeface="Times New Roman" pitchFamily="18" charset="0"/>
              </a:rPr>
              <a:t>vật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có</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ích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mà</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em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biết</a:t>
            </a:r>
            <a:r>
              <a:rPr lang="en-US" sz="4000" dirty="0">
                <a:solidFill>
                  <a:srgbClr val="0070C0"/>
                </a:solidFill>
                <a:latin typeface="Times New Roman" pitchFamily="18" charset="0"/>
                <a:cs typeface="Times New Roman" pitchFamily="18" charset="0"/>
              </a:rPr>
              <a:t>. </a:t>
            </a:r>
          </a:p>
        </p:txBody>
      </p:sp>
    </p:spTree>
    <p:extLst>
      <p:ext uri="{BB962C8B-B14F-4D97-AF65-F5344CB8AC3E}">
        <p14:creationId xmlns:p14="http://schemas.microsoft.com/office/powerpoint/2010/main" val="38089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0" name="Rectangle 19"/>
          <p:cNvSpPr/>
          <p:nvPr/>
        </p:nvSpPr>
        <p:spPr>
          <a:xfrm>
            <a:off x="4330422" y="3006461"/>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7B6E65-BE28-4016-8392-0AC5C8FEFAD7}"/>
              </a:ext>
            </a:extLst>
          </p:cNvPr>
          <p:cNvPicPr>
            <a:picLocks noChangeAspect="1"/>
          </p:cNvPicPr>
          <p:nvPr/>
        </p:nvPicPr>
        <p:blipFill>
          <a:blip r:embed="rId3"/>
          <a:stretch>
            <a:fillRect/>
          </a:stretch>
        </p:blipFill>
        <p:spPr>
          <a:xfrm>
            <a:off x="1676400" y="188623"/>
            <a:ext cx="3124200" cy="2418469"/>
          </a:xfrm>
          <a:prstGeom prst="rect">
            <a:avLst/>
          </a:prstGeom>
        </p:spPr>
      </p:pic>
      <p:pic>
        <p:nvPicPr>
          <p:cNvPr id="9" name="Picture 8">
            <a:extLst>
              <a:ext uri="{FF2B5EF4-FFF2-40B4-BE49-F238E27FC236}">
                <a16:creationId xmlns:a16="http://schemas.microsoft.com/office/drawing/2014/main" id="{523660C9-A64A-45DA-973B-EB6BB6A2223D}"/>
              </a:ext>
            </a:extLst>
          </p:cNvPr>
          <p:cNvPicPr>
            <a:picLocks noChangeAspect="1"/>
          </p:cNvPicPr>
          <p:nvPr/>
        </p:nvPicPr>
        <p:blipFill>
          <a:blip r:embed="rId4"/>
          <a:stretch>
            <a:fillRect/>
          </a:stretch>
        </p:blipFill>
        <p:spPr>
          <a:xfrm>
            <a:off x="4817011" y="195879"/>
            <a:ext cx="2781300" cy="2424332"/>
          </a:xfrm>
          <a:prstGeom prst="rect">
            <a:avLst/>
          </a:prstGeom>
        </p:spPr>
      </p:pic>
      <p:pic>
        <p:nvPicPr>
          <p:cNvPr id="15" name="Picture 14">
            <a:extLst>
              <a:ext uri="{FF2B5EF4-FFF2-40B4-BE49-F238E27FC236}">
                <a16:creationId xmlns:a16="http://schemas.microsoft.com/office/drawing/2014/main" id="{6C43A920-C711-452D-81CC-E1C6B019EA30}"/>
              </a:ext>
            </a:extLst>
          </p:cNvPr>
          <p:cNvPicPr>
            <a:picLocks noChangeAspect="1"/>
          </p:cNvPicPr>
          <p:nvPr/>
        </p:nvPicPr>
        <p:blipFill>
          <a:blip r:embed="rId5"/>
          <a:stretch>
            <a:fillRect/>
          </a:stretch>
        </p:blipFill>
        <p:spPr>
          <a:xfrm>
            <a:off x="7641686" y="188622"/>
            <a:ext cx="2873915" cy="2418470"/>
          </a:xfrm>
          <a:prstGeom prst="rect">
            <a:avLst/>
          </a:prstGeom>
        </p:spPr>
      </p:pic>
      <p:pic>
        <p:nvPicPr>
          <p:cNvPr id="18" name="Picture 17">
            <a:extLst>
              <a:ext uri="{FF2B5EF4-FFF2-40B4-BE49-F238E27FC236}">
                <a16:creationId xmlns:a16="http://schemas.microsoft.com/office/drawing/2014/main" id="{80ED4DA1-AD81-4296-9EF6-17AA56709BC3}"/>
              </a:ext>
            </a:extLst>
          </p:cNvPr>
          <p:cNvPicPr>
            <a:picLocks noChangeAspect="1"/>
          </p:cNvPicPr>
          <p:nvPr/>
        </p:nvPicPr>
        <p:blipFill>
          <a:blip r:embed="rId6"/>
          <a:stretch>
            <a:fillRect/>
          </a:stretch>
        </p:blipFill>
        <p:spPr>
          <a:xfrm>
            <a:off x="1676398" y="3276600"/>
            <a:ext cx="3124200" cy="2724150"/>
          </a:xfrm>
          <a:prstGeom prst="rect">
            <a:avLst/>
          </a:prstGeom>
        </p:spPr>
      </p:pic>
      <p:pic>
        <p:nvPicPr>
          <p:cNvPr id="21" name="Picture 20">
            <a:extLst>
              <a:ext uri="{FF2B5EF4-FFF2-40B4-BE49-F238E27FC236}">
                <a16:creationId xmlns:a16="http://schemas.microsoft.com/office/drawing/2014/main" id="{FBD9AAB6-13C3-4B33-959B-D153F27B3AEA}"/>
              </a:ext>
            </a:extLst>
          </p:cNvPr>
          <p:cNvPicPr>
            <a:picLocks noChangeAspect="1"/>
          </p:cNvPicPr>
          <p:nvPr/>
        </p:nvPicPr>
        <p:blipFill>
          <a:blip r:embed="rId7"/>
          <a:stretch>
            <a:fillRect/>
          </a:stretch>
        </p:blipFill>
        <p:spPr>
          <a:xfrm>
            <a:off x="4817011" y="3301219"/>
            <a:ext cx="2781301" cy="2712427"/>
          </a:xfrm>
          <a:prstGeom prst="rect">
            <a:avLst/>
          </a:prstGeom>
        </p:spPr>
      </p:pic>
      <p:sp>
        <p:nvSpPr>
          <p:cNvPr id="23" name="TextBox 22">
            <a:extLst>
              <a:ext uri="{FF2B5EF4-FFF2-40B4-BE49-F238E27FC236}">
                <a16:creationId xmlns:a16="http://schemas.microsoft.com/office/drawing/2014/main" id="{7FF74F81-D7C7-4535-94E9-4BC71C71783D}"/>
              </a:ext>
            </a:extLst>
          </p:cNvPr>
          <p:cNvSpPr txBox="1"/>
          <p:nvPr/>
        </p:nvSpPr>
        <p:spPr>
          <a:xfrm>
            <a:off x="4648200" y="2725497"/>
            <a:ext cx="3962400"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LAO ĐỘNG LÀ VINH QUANG!</a:t>
            </a:r>
          </a:p>
        </p:txBody>
      </p:sp>
      <p:pic>
        <p:nvPicPr>
          <p:cNvPr id="24" name="Picture 23">
            <a:extLst>
              <a:ext uri="{FF2B5EF4-FFF2-40B4-BE49-F238E27FC236}">
                <a16:creationId xmlns:a16="http://schemas.microsoft.com/office/drawing/2014/main" id="{AC433E28-56C4-4D10-B23F-6C96CB9E3EDF}"/>
              </a:ext>
            </a:extLst>
          </p:cNvPr>
          <p:cNvPicPr>
            <a:picLocks noChangeAspect="1"/>
          </p:cNvPicPr>
          <p:nvPr/>
        </p:nvPicPr>
        <p:blipFill>
          <a:blip r:embed="rId8"/>
          <a:stretch>
            <a:fillRect/>
          </a:stretch>
        </p:blipFill>
        <p:spPr>
          <a:xfrm>
            <a:off x="7641686" y="3354998"/>
            <a:ext cx="2873915" cy="2658648"/>
          </a:xfrm>
          <a:prstGeom prst="rect">
            <a:avLst/>
          </a:prstGeom>
        </p:spPr>
      </p:pic>
    </p:spTree>
    <p:custDataLst>
      <p:tags r:id="rId1"/>
    </p:custDataLst>
    <p:extLst>
      <p:ext uri="{BB962C8B-B14F-4D97-AF65-F5344CB8AC3E}">
        <p14:creationId xmlns:p14="http://schemas.microsoft.com/office/powerpoint/2010/main" val="1497225542"/>
      </p:ext>
    </p:extLst>
  </p:cSld>
  <p:clrMapOvr>
    <a:masterClrMapping/>
  </p:clrMapOvr>
  <mc:AlternateContent xmlns:mc="http://schemas.openxmlformats.org/markup-compatibility/2006" xmlns:p14="http://schemas.microsoft.com/office/powerpoint/2010/main">
    <mc:Choice Requires="p14">
      <p:transition spd="slow" p14:dur="2000" advTm="118136"/>
    </mc:Choice>
    <mc:Fallback xmlns="">
      <p:transition spd="slow" advTm="1181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78BED4-6406-4873-9A83-B5E8372CA3C2}"/>
              </a:ext>
            </a:extLst>
          </p:cNvPr>
          <p:cNvSpPr txBox="1"/>
          <p:nvPr/>
        </p:nvSpPr>
        <p:spPr>
          <a:xfrm>
            <a:off x="3808027" y="2043664"/>
            <a:ext cx="4578895"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300" b="1" dirty="0" err="1">
                <a:solidFill>
                  <a:srgbClr val="FFFFFF"/>
                </a:solidFill>
                <a:latin typeface="+mj-lt"/>
                <a:ea typeface="+mj-ea"/>
                <a:cs typeface="+mj-cs"/>
              </a:rPr>
              <a:t>Câu</a:t>
            </a:r>
            <a:r>
              <a:rPr lang="en-US" sz="3300" b="1" dirty="0">
                <a:solidFill>
                  <a:srgbClr val="FFFFFF"/>
                </a:solidFill>
                <a:latin typeface="+mj-lt"/>
                <a:ea typeface="+mj-ea"/>
                <a:cs typeface="+mj-cs"/>
              </a:rPr>
              <a:t> 7. </a:t>
            </a:r>
            <a:r>
              <a:rPr lang="en-US" sz="3300" dirty="0" err="1">
                <a:solidFill>
                  <a:srgbClr val="FFFFFF"/>
                </a:solidFill>
                <a:latin typeface="+mj-lt"/>
                <a:ea typeface="+mj-ea"/>
                <a:cs typeface="+mj-cs"/>
              </a:rPr>
              <a:t>Em</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đã</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làm</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những</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việc</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gì</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để</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phục</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vụ</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bản</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thân</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và</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giúp</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đỡ</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người</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khác</a:t>
            </a:r>
            <a:r>
              <a:rPr lang="en-US" sz="3300" dirty="0">
                <a:solidFill>
                  <a:srgbClr val="FFFFFF"/>
                </a:solidFill>
                <a:latin typeface="+mj-lt"/>
                <a:ea typeface="+mj-ea"/>
                <a:cs typeface="+mj-cs"/>
              </a:rPr>
              <a:t>?</a:t>
            </a:r>
          </a:p>
        </p:txBody>
      </p:sp>
      <p:pic>
        <p:nvPicPr>
          <p:cNvPr id="1026" name="Picture 2" descr="10 Cách sắp xếp sách vở trên bàn học giúp con thông minh và sáng dạ">
            <a:extLst>
              <a:ext uri="{FF2B5EF4-FFF2-40B4-BE49-F238E27FC236}">
                <a16:creationId xmlns:a16="http://schemas.microsoft.com/office/drawing/2014/main" id="{ED670255-E94B-4999-BF7F-E01CB7316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143000"/>
            <a:ext cx="337484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ạt động của Đậu Nành – M.E School">
            <a:extLst>
              <a:ext uri="{FF2B5EF4-FFF2-40B4-BE49-F238E27FC236}">
                <a16:creationId xmlns:a16="http://schemas.microsoft.com/office/drawing/2014/main" id="{1BAA5556-B22E-460B-A466-845BF9DF3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903020"/>
            <a:ext cx="3374845" cy="2497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ạy trẻ cách gấp quần áo siêu đơn giản chỉ với một miếng bìa cát tông">
            <a:extLst>
              <a:ext uri="{FF2B5EF4-FFF2-40B4-BE49-F238E27FC236}">
                <a16:creationId xmlns:a16="http://schemas.microsoft.com/office/drawing/2014/main" id="{FA9C25CA-1CFA-4E1F-8100-26EFABA6B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022" y="1116157"/>
            <a:ext cx="3048000" cy="23579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 giúp mẹ hái rau | Gia đình bé Minh Châu">
            <a:extLst>
              <a:ext uri="{FF2B5EF4-FFF2-40B4-BE49-F238E27FC236}">
                <a16:creationId xmlns:a16="http://schemas.microsoft.com/office/drawing/2014/main" id="{5C15D4B2-8367-4752-A1DB-75936A5B7C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1787" y="1143001"/>
            <a:ext cx="2556213" cy="23579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ạt động trải nghiệm chăm sóc vườn rau của bé - Mầm non Quang Trung">
            <a:extLst>
              <a:ext uri="{FF2B5EF4-FFF2-40B4-BE49-F238E27FC236}">
                <a16:creationId xmlns:a16="http://schemas.microsoft.com/office/drawing/2014/main" id="{66266F0E-738B-4483-8AD5-27DF6B45D1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6464" y="3920694"/>
            <a:ext cx="2956559" cy="24801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D0B7C37-E40C-4531-8B97-D9729F574177}"/>
              </a:ext>
            </a:extLst>
          </p:cNvPr>
          <p:cNvSpPr/>
          <p:nvPr/>
        </p:nvSpPr>
        <p:spPr>
          <a:xfrm>
            <a:off x="2479461" y="3507341"/>
            <a:ext cx="1447800"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dọn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bàn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học</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BF65CED-342D-4318-AB2C-55115BFC05D2}"/>
              </a:ext>
            </a:extLst>
          </p:cNvPr>
          <p:cNvSpPr/>
          <p:nvPr/>
        </p:nvSpPr>
        <p:spPr>
          <a:xfrm>
            <a:off x="5505014" y="3462335"/>
            <a:ext cx="1618976"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gấp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quần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áo</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D1FAD83-6554-4574-8CBA-F12D2637E8D9}"/>
              </a:ext>
            </a:extLst>
          </p:cNvPr>
          <p:cNvSpPr/>
          <p:nvPr/>
        </p:nvSpPr>
        <p:spPr>
          <a:xfrm>
            <a:off x="8690113" y="3516455"/>
            <a:ext cx="1618976"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hái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rau</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C4B38385-BD07-4C28-85E3-01707DB06BC5}"/>
              </a:ext>
            </a:extLst>
          </p:cNvPr>
          <p:cNvSpPr/>
          <p:nvPr/>
        </p:nvSpPr>
        <p:spPr>
          <a:xfrm>
            <a:off x="2360226" y="6412056"/>
            <a:ext cx="1567035"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phơi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quần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áo</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1AC15C4C-A610-449C-A695-E912E88EBAA2}"/>
              </a:ext>
            </a:extLst>
          </p:cNvPr>
          <p:cNvSpPr/>
          <p:nvPr/>
        </p:nvSpPr>
        <p:spPr>
          <a:xfrm>
            <a:off x="5676190" y="6379215"/>
            <a:ext cx="1447800"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tưới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rau</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5E2B71BA-E009-4DB3-9AC3-C463D1926D78}"/>
              </a:ext>
            </a:extLst>
          </p:cNvPr>
          <p:cNvSpPr/>
          <p:nvPr/>
        </p:nvSpPr>
        <p:spPr>
          <a:xfrm>
            <a:off x="8615535" y="6420617"/>
            <a:ext cx="1447800"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trông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em</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036" name="Picture 12" descr="Đây là lý do vì sao bố mẹ không bao giờ nên để bé lớn trông em ...">
            <a:extLst>
              <a:ext uri="{FF2B5EF4-FFF2-40B4-BE49-F238E27FC236}">
                <a16:creationId xmlns:a16="http://schemas.microsoft.com/office/drawing/2014/main" id="{7294BF0B-C598-4C1F-A358-9049AEEEFA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5876" y="3943350"/>
            <a:ext cx="2636304"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61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wipe(down)">
                                      <p:cBhvr>
                                        <p:cTn id="25" dur="500"/>
                                        <p:tgtEl>
                                          <p:spTgt spid="10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wipe(down)">
                                      <p:cBhvr>
                                        <p:cTn id="33" dur="500"/>
                                        <p:tgtEl>
                                          <p:spTgt spid="10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wipe(down)">
                                      <p:cBhvr>
                                        <p:cTn id="41" dur="500"/>
                                        <p:tgtEl>
                                          <p:spTgt spid="102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34"/>
                                        </p:tgtEl>
                                        <p:attrNameLst>
                                          <p:attrName>style.visibility</p:attrName>
                                        </p:attrNameLst>
                                      </p:cBhvr>
                                      <p:to>
                                        <p:strVal val="visible"/>
                                      </p:to>
                                    </p:set>
                                    <p:animEffect transition="in" filter="wipe(down)">
                                      <p:cBhvr>
                                        <p:cTn id="49" dur="500"/>
                                        <p:tgtEl>
                                          <p:spTgt spid="10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36"/>
                                        </p:tgtEl>
                                        <p:attrNameLst>
                                          <p:attrName>style.visibility</p:attrName>
                                        </p:attrNameLst>
                                      </p:cBhvr>
                                      <p:to>
                                        <p:strVal val="visible"/>
                                      </p:to>
                                    </p:set>
                                    <p:animEffect transition="in" filter="wipe(down)">
                                      <p:cBhvr>
                                        <p:cTn id="57" dur="500"/>
                                        <p:tgtEl>
                                          <p:spTgt spid="1036"/>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animBg="1"/>
      <p:bldP spid="15"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1" name="TextBox 10"/>
          <p:cNvSpPr txBox="1"/>
          <p:nvPr/>
        </p:nvSpPr>
        <p:spPr>
          <a:xfrm>
            <a:off x="4070523" y="1843949"/>
            <a:ext cx="5709934" cy="3170099"/>
          </a:xfrm>
          <a:prstGeom prst="rect">
            <a:avLst/>
          </a:prstGeom>
          <a:noFill/>
        </p:spPr>
        <p:txBody>
          <a:bodyPr wrap="square" rtlCol="0">
            <a:spAutoFit/>
          </a:bodyPr>
          <a:lstStyle/>
          <a:p>
            <a:pPr algn="ctr"/>
            <a:r>
              <a:rPr lang="en-US" sz="4000" b="1" dirty="0" smtClean="0">
                <a:latin typeface="Times New Roman" pitchFamily="18" charset="0"/>
                <a:cs typeface="Times New Roman" pitchFamily="18" charset="0"/>
              </a:rPr>
              <a:t>NỘI DUNG</a:t>
            </a:r>
          </a:p>
          <a:p>
            <a:pPr algn="just"/>
            <a:r>
              <a:rPr lang="en-US" sz="4000" smtClean="0">
                <a:latin typeface="Times New Roman" pitchFamily="18" charset="0"/>
                <a:cs typeface="Times New Roman" pitchFamily="18" charset="0"/>
              </a:rPr>
              <a:t>      Mọi</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mọi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chăm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niềm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vui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chúng</a:t>
            </a:r>
            <a:r>
              <a:rPr lang="en-US" sz="4000" dirty="0">
                <a:latin typeface="Times New Roman" pitchFamily="18" charset="0"/>
                <a:cs typeface="Times New Roman" pitchFamily="18" charset="0"/>
              </a:rPr>
              <a:t> ta.</a:t>
            </a:r>
          </a:p>
        </p:txBody>
      </p:sp>
    </p:spTree>
    <p:extLst>
      <p:ext uri="{BB962C8B-B14F-4D97-AF65-F5344CB8AC3E}">
        <p14:creationId xmlns:p14="http://schemas.microsoft.com/office/powerpoint/2010/main" val="336800991"/>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1" name="TextBox 10"/>
          <p:cNvSpPr txBox="1"/>
          <p:nvPr/>
        </p:nvSpPr>
        <p:spPr>
          <a:xfrm>
            <a:off x="4004863" y="2570891"/>
            <a:ext cx="5709934" cy="707886"/>
          </a:xfrm>
          <a:prstGeom prst="rect">
            <a:avLst/>
          </a:prstGeom>
          <a:noFill/>
        </p:spPr>
        <p:txBody>
          <a:bodyPr wrap="square" rtlCol="0">
            <a:spAutoFit/>
          </a:bodyPr>
          <a:lstStyle/>
          <a:p>
            <a:pPr algn="ctr"/>
            <a:r>
              <a:rPr lang="en-US" sz="4000" b="1" dirty="0" smtClean="0">
                <a:latin typeface="Times New Roman" pitchFamily="18" charset="0"/>
                <a:cs typeface="Times New Roman" pitchFamily="18" charset="0"/>
              </a:rPr>
              <a:t>LUYỆN ĐỌC LẠI</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158991644"/>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itchFamily="18" charset="0"/>
                <a:cs typeface="Times New Roman" pitchFamily="18" charset="0"/>
              </a:rPr>
              <a:t>LÀM VIỆC THẬT LÀ VUI</a:t>
            </a:r>
          </a:p>
        </p:txBody>
      </p:sp>
      <p:sp>
        <p:nvSpPr>
          <p:cNvPr id="3" name="TextBox 2">
            <a:extLst>
              <a:ext uri="{FF2B5EF4-FFF2-40B4-BE49-F238E27FC236}">
                <a16:creationId xmlns:a16="http://schemas.microsoft.com/office/drawing/2014/main" id="{59A46351-1282-4D41-A595-B4B572952B51}"/>
              </a:ext>
            </a:extLst>
          </p:cNvPr>
          <p:cNvSpPr txBox="1"/>
          <p:nvPr/>
        </p:nvSpPr>
        <p:spPr>
          <a:xfrm>
            <a:off x="533400" y="1088910"/>
            <a:ext cx="10882745" cy="5447645"/>
          </a:xfrm>
          <a:prstGeom prst="rect">
            <a:avLst/>
          </a:prstGeom>
          <a:noFill/>
        </p:spPr>
        <p:txBody>
          <a:bodyPr wrap="square">
            <a:spAutoFit/>
          </a:bodyPr>
          <a:lstStyle/>
          <a:p>
            <a:pPr algn="just"/>
            <a:r>
              <a:rPr lang="en-US" sz="2900" b="0" i="0" dirty="0">
                <a:effectLst/>
                <a:latin typeface="+mj-lt"/>
              </a:rPr>
              <a:t>      </a:t>
            </a:r>
            <a:r>
              <a:rPr lang="vi-VN" sz="2900" b="0" i="0" dirty="0">
                <a:effectLst/>
                <a:latin typeface="+mj-lt"/>
              </a:rPr>
              <a:t>Quanh ta, mọi </a:t>
            </a:r>
            <a:r>
              <a:rPr lang="en-US" sz="2900" b="0" i="0" dirty="0" err="1">
                <a:effectLst/>
                <a:latin typeface="Times New Roman" panose="02020603050405020304" pitchFamily="18" charset="0"/>
                <a:cs typeface="Times New Roman" panose="02020603050405020304" pitchFamily="18" charset="0"/>
              </a:rPr>
              <a:t>vật</a:t>
            </a:r>
            <a:r>
              <a:rPr lang="en-US" sz="2900" b="0" i="0" dirty="0">
                <a:effectLst/>
                <a:latin typeface="Times New Roman" panose="02020603050405020304" pitchFamily="18" charset="0"/>
                <a:cs typeface="Times New Roman" panose="02020603050405020304" pitchFamily="18" charset="0"/>
              </a:rPr>
              <a:t>, </a:t>
            </a:r>
            <a:r>
              <a:rPr lang="en-US" sz="2900" b="0" i="0" dirty="0" err="1">
                <a:effectLst/>
                <a:latin typeface="Times New Roman" panose="02020603050405020304" pitchFamily="18" charset="0"/>
                <a:cs typeface="Times New Roman" panose="02020603050405020304" pitchFamily="18" charset="0"/>
              </a:rPr>
              <a:t>mọi</a:t>
            </a:r>
            <a:r>
              <a:rPr lang="en-US" sz="2900" b="0" i="0" dirty="0">
                <a:effectLst/>
                <a:latin typeface="Times New Roman" panose="02020603050405020304" pitchFamily="18" charset="0"/>
                <a:cs typeface="Times New Roman" panose="02020603050405020304" pitchFamily="18" charset="0"/>
              </a:rPr>
              <a:t> </a:t>
            </a:r>
            <a:r>
              <a:rPr lang="vi-VN" sz="2900" b="0" i="0" dirty="0">
                <a:effectLst/>
                <a:latin typeface="Times New Roman" panose="02020603050405020304" pitchFamily="18" charset="0"/>
                <a:cs typeface="Times New Roman" panose="02020603050405020304" pitchFamily="18" charset="0"/>
              </a:rPr>
              <a:t>người </a:t>
            </a:r>
            <a:r>
              <a:rPr lang="vi-VN" sz="2900" b="0" i="0" dirty="0">
                <a:effectLst/>
                <a:latin typeface="+mj-lt"/>
              </a:rPr>
              <a:t>đều làm việc.</a:t>
            </a:r>
          </a:p>
          <a:p>
            <a:pPr algn="just"/>
            <a:r>
              <a:rPr lang="en-US" sz="2900" b="0" i="0" dirty="0">
                <a:effectLst/>
                <a:latin typeface="+mj-lt"/>
              </a:rPr>
              <a:t>      </a:t>
            </a:r>
            <a:r>
              <a:rPr lang="vi-VN" sz="2900" b="0" i="0" dirty="0">
                <a:effectLst/>
                <a:latin typeface="+mj-lt"/>
              </a:rPr>
              <a:t>Cái đồng hồ tích tắc</a:t>
            </a:r>
            <a:r>
              <a:rPr lang="en-US" sz="2900" b="0" i="0" dirty="0">
                <a:effectLst/>
                <a:latin typeface="Times New Roman" panose="02020603050405020304" pitchFamily="18" charset="0"/>
                <a:cs typeface="Times New Roman" panose="02020603050405020304" pitchFamily="18" charset="0"/>
              </a:rPr>
              <a:t>,</a:t>
            </a:r>
            <a:r>
              <a:rPr lang="en-US" sz="2900" b="0" i="0" dirty="0">
                <a:effectLst/>
                <a:latin typeface="+mj-lt"/>
              </a:rPr>
              <a:t> </a:t>
            </a:r>
            <a:r>
              <a:rPr lang="vi-VN" sz="2900" b="0" i="0" dirty="0">
                <a:effectLst/>
                <a:latin typeface="+mj-lt"/>
              </a:rPr>
              <a:t>tích tắc báo phút, báo </a:t>
            </a:r>
            <a:r>
              <a:rPr lang="vi-VN" sz="2900" b="0" i="0" dirty="0" smtClean="0">
                <a:effectLst/>
                <a:latin typeface="+mj-lt"/>
              </a:rPr>
              <a:t>giờ. Con </a:t>
            </a:r>
            <a:r>
              <a:rPr lang="vi-VN" sz="2900" b="0" i="0" dirty="0">
                <a:effectLst/>
                <a:latin typeface="+mj-lt"/>
              </a:rPr>
              <a:t>gà trống gáy vang ò … ó … o</a:t>
            </a:r>
            <a:r>
              <a:rPr lang="en-US" sz="2900" b="0" i="0" dirty="0">
                <a:effectLst/>
                <a:latin typeface="+mj-lt"/>
              </a:rPr>
              <a:t> …</a:t>
            </a:r>
            <a:r>
              <a:rPr lang="vi-VN" sz="2900" b="0" i="0" dirty="0">
                <a:effectLst/>
                <a:latin typeface="+mj-lt"/>
              </a:rPr>
              <a:t>, báo cho mọi người biết trời sắp sáng, mau mau thức dậy.</a:t>
            </a:r>
          </a:p>
          <a:p>
            <a:pPr algn="just"/>
            <a:r>
              <a:rPr lang="en-US" sz="2900" b="0" i="0" dirty="0">
                <a:effectLst/>
                <a:latin typeface="+mj-lt"/>
              </a:rPr>
              <a:t>      </a:t>
            </a:r>
            <a:r>
              <a:rPr lang="vi-VN" sz="2900" b="0" i="0" dirty="0">
                <a:effectLst/>
                <a:latin typeface="+mj-lt"/>
              </a:rPr>
              <a:t>Con tu hú kêu tu hú, tu hú. Thế là sắp đến mùa vải </a:t>
            </a:r>
            <a:r>
              <a:rPr lang="vi-VN" sz="2900" b="0" i="0" dirty="0" smtClean="0">
                <a:effectLst/>
                <a:latin typeface="+mj-lt"/>
              </a:rPr>
              <a:t>chín. Chim </a:t>
            </a:r>
            <a:r>
              <a:rPr lang="vi-VN" sz="2900" b="0" i="0" dirty="0">
                <a:effectLst/>
                <a:latin typeface="+mj-lt"/>
              </a:rPr>
              <a:t>bắt sâu, bảo vệ mùa </a:t>
            </a:r>
            <a:r>
              <a:rPr lang="vi-VN" sz="2900" b="0" i="0" dirty="0" smtClean="0">
                <a:effectLst/>
                <a:latin typeface="+mj-lt"/>
              </a:rPr>
              <a:t>màng. Cành </a:t>
            </a:r>
            <a:r>
              <a:rPr lang="vi-VN" sz="2900" b="0" i="0" dirty="0">
                <a:effectLst/>
                <a:latin typeface="+mj-lt"/>
              </a:rPr>
              <a:t>đào nở hoa cho sắc xuân thêm rực rỡ, ngày xuân thêm tưng bừng</a:t>
            </a:r>
            <a:r>
              <a:rPr lang="vi-VN" sz="2900" b="0" i="0" dirty="0" smtClean="0">
                <a:effectLst/>
                <a:latin typeface="+mj-lt"/>
              </a:rPr>
              <a:t>.</a:t>
            </a:r>
            <a:r>
              <a:rPr lang="vi-VN" sz="2900" dirty="0">
                <a:solidFill>
                  <a:prstClr val="black"/>
                </a:solidFill>
                <a:latin typeface="Times New Roman" panose="02020603050405020304" pitchFamily="18" charset="0"/>
              </a:rPr>
              <a:t> Chim cú mèo chập tối đứng trong hốc cây rúc cú cú cũng làm việc có ích cho đồng ruộng.</a:t>
            </a:r>
          </a:p>
          <a:p>
            <a:pPr algn="just"/>
            <a:r>
              <a:rPr lang="vi-VN" sz="2900" dirty="0">
                <a:latin typeface="+mj-lt"/>
              </a:rPr>
              <a:t> </a:t>
            </a:r>
            <a:r>
              <a:rPr lang="vi-VN" sz="2900" dirty="0" smtClean="0">
                <a:latin typeface="+mj-lt"/>
              </a:rPr>
              <a:t>       </a:t>
            </a:r>
            <a:r>
              <a:rPr lang="vi-VN" sz="2900" b="0" i="0" dirty="0" smtClean="0">
                <a:effectLst/>
                <a:latin typeface="+mj-lt"/>
              </a:rPr>
              <a:t>Như </a:t>
            </a:r>
            <a:r>
              <a:rPr lang="vi-VN" sz="2900" b="0" i="0" dirty="0">
                <a:effectLst/>
                <a:latin typeface="+mj-lt"/>
              </a:rPr>
              <a:t>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572684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1" name="TextBox 10"/>
          <p:cNvSpPr txBox="1"/>
          <p:nvPr/>
        </p:nvSpPr>
        <p:spPr>
          <a:xfrm>
            <a:off x="4004863" y="2570891"/>
            <a:ext cx="5709934" cy="1323439"/>
          </a:xfrm>
          <a:prstGeom prst="rect">
            <a:avLst/>
          </a:prstGeom>
          <a:noFill/>
        </p:spPr>
        <p:txBody>
          <a:bodyPr wrap="square" rtlCol="0">
            <a:spAutoFit/>
          </a:bodyPr>
          <a:lstStyle/>
          <a:p>
            <a:pPr algn="ctr"/>
            <a:r>
              <a:rPr lang="en-US" sz="4000" b="1" dirty="0" smtClean="0">
                <a:latin typeface="Times New Roman" pitchFamily="18" charset="0"/>
                <a:cs typeface="Times New Roman" pitchFamily="18" charset="0"/>
              </a:rPr>
              <a:t>LUYỆN TẬP THEO VĂN BẢN</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806962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1D67A-9769-4389-B47D-AF1F19007998}"/>
              </a:ext>
            </a:extLst>
          </p:cNvPr>
          <p:cNvPicPr>
            <a:picLocks noChangeAspect="1"/>
          </p:cNvPicPr>
          <p:nvPr/>
        </p:nvPicPr>
        <p:blipFill>
          <a:blip r:embed="rId2"/>
          <a:stretch>
            <a:fillRect/>
          </a:stretch>
        </p:blipFill>
        <p:spPr>
          <a:xfrm>
            <a:off x="375621" y="0"/>
            <a:ext cx="11816379" cy="5389418"/>
          </a:xfrm>
          <a:prstGeom prst="rect">
            <a:avLst/>
          </a:prstGeom>
        </p:spPr>
      </p:pic>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326"/>
          <a:stretch/>
        </p:blipFill>
        <p:spPr>
          <a:xfrm>
            <a:off x="10740393" y="5250873"/>
            <a:ext cx="1451607" cy="1818864"/>
          </a:xfrm>
          <a:prstGeom prst="rect">
            <a:avLst/>
          </a:prstGeom>
        </p:spPr>
      </p:pic>
      <p:cxnSp>
        <p:nvCxnSpPr>
          <p:cNvPr id="5" name="Straight Arrow Connector 4">
            <a:extLst>
              <a:ext uri="{FF2B5EF4-FFF2-40B4-BE49-F238E27FC236}">
                <a16:creationId xmlns:a16="http://schemas.microsoft.com/office/drawing/2014/main" id="{8391253C-036C-41E1-BFF8-B413A12DE57C}"/>
              </a:ext>
            </a:extLst>
          </p:cNvPr>
          <p:cNvCxnSpPr/>
          <p:nvPr/>
        </p:nvCxnSpPr>
        <p:spPr>
          <a:xfrm>
            <a:off x="5469708" y="2516655"/>
            <a:ext cx="605928" cy="914400"/>
          </a:xfrm>
          <a:prstGeom prst="straightConnector1">
            <a:avLst/>
          </a:prstGeom>
          <a:ln w="28575">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DBB8982A-34C8-4FCD-B00A-0F6C91CF66CD}"/>
              </a:ext>
            </a:extLst>
          </p:cNvPr>
          <p:cNvCxnSpPr/>
          <p:nvPr/>
        </p:nvCxnSpPr>
        <p:spPr>
          <a:xfrm>
            <a:off x="5469708" y="3666599"/>
            <a:ext cx="605928" cy="881349"/>
          </a:xfrm>
          <a:prstGeom prst="straightConnector1">
            <a:avLst/>
          </a:prstGeom>
          <a:ln w="28575">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01818F2D-C538-4663-8E90-CE16A07B8978}"/>
              </a:ext>
            </a:extLst>
          </p:cNvPr>
          <p:cNvCxnSpPr/>
          <p:nvPr/>
        </p:nvCxnSpPr>
        <p:spPr>
          <a:xfrm flipV="1">
            <a:off x="5469708" y="2516655"/>
            <a:ext cx="709419" cy="2071171"/>
          </a:xfrm>
          <a:prstGeom prst="straightConnector1">
            <a:avLst/>
          </a:prstGeom>
          <a:ln w="28575">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69746" y="344077"/>
            <a:ext cx="10781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69746" y="1016231"/>
            <a:ext cx="3869745" cy="2378134"/>
          </a:xfrm>
          <a:prstGeom prst="rect">
            <a:avLst/>
          </a:prstGeom>
        </p:spPr>
      </p:pic>
      <p:pic>
        <p:nvPicPr>
          <p:cNvPr id="5" name="Picture 4"/>
          <p:cNvPicPr>
            <a:picLocks noChangeAspect="1"/>
          </p:cNvPicPr>
          <p:nvPr/>
        </p:nvPicPr>
        <p:blipFill>
          <a:blip r:embed="rId3"/>
          <a:stretch>
            <a:fillRect/>
          </a:stretch>
        </p:blipFill>
        <p:spPr>
          <a:xfrm>
            <a:off x="4396586" y="993891"/>
            <a:ext cx="3306542" cy="2422814"/>
          </a:xfrm>
          <a:prstGeom prst="rect">
            <a:avLst/>
          </a:prstGeom>
        </p:spPr>
      </p:pic>
      <p:pic>
        <p:nvPicPr>
          <p:cNvPr id="6" name="Picture 5"/>
          <p:cNvPicPr>
            <a:picLocks noChangeAspect="1"/>
          </p:cNvPicPr>
          <p:nvPr/>
        </p:nvPicPr>
        <p:blipFill>
          <a:blip r:embed="rId4"/>
          <a:stretch>
            <a:fillRect/>
          </a:stretch>
        </p:blipFill>
        <p:spPr>
          <a:xfrm flipH="1">
            <a:off x="7860223" y="993891"/>
            <a:ext cx="3669790" cy="2422814"/>
          </a:xfrm>
          <a:prstGeom prst="rect">
            <a:avLst/>
          </a:prstGeom>
        </p:spPr>
      </p:pic>
      <p:pic>
        <p:nvPicPr>
          <p:cNvPr id="7" name="Picture 6"/>
          <p:cNvPicPr>
            <a:picLocks noChangeAspect="1"/>
          </p:cNvPicPr>
          <p:nvPr/>
        </p:nvPicPr>
        <p:blipFill>
          <a:blip r:embed="rId5"/>
          <a:stretch>
            <a:fillRect/>
          </a:stretch>
        </p:blipFill>
        <p:spPr>
          <a:xfrm>
            <a:off x="369746" y="3543299"/>
            <a:ext cx="3855877" cy="2386013"/>
          </a:xfrm>
          <a:prstGeom prst="rect">
            <a:avLst/>
          </a:prstGeom>
        </p:spPr>
      </p:pic>
      <p:pic>
        <p:nvPicPr>
          <p:cNvPr id="8" name="Picture 7"/>
          <p:cNvPicPr>
            <a:picLocks noChangeAspect="1"/>
          </p:cNvPicPr>
          <p:nvPr/>
        </p:nvPicPr>
        <p:blipFill>
          <a:blip r:embed="rId6"/>
          <a:stretch>
            <a:fillRect/>
          </a:stretch>
        </p:blipFill>
        <p:spPr>
          <a:xfrm>
            <a:off x="4396587" y="3557585"/>
            <a:ext cx="3306542" cy="2371727"/>
          </a:xfrm>
          <a:prstGeom prst="rect">
            <a:avLst/>
          </a:prstGeom>
        </p:spPr>
      </p:pic>
      <p:pic>
        <p:nvPicPr>
          <p:cNvPr id="9" name="Picture 8"/>
          <p:cNvPicPr>
            <a:picLocks noChangeAspect="1"/>
          </p:cNvPicPr>
          <p:nvPr/>
        </p:nvPicPr>
        <p:blipFill>
          <a:blip r:embed="rId7"/>
          <a:stretch>
            <a:fillRect/>
          </a:stretch>
        </p:blipFill>
        <p:spPr>
          <a:xfrm>
            <a:off x="7860223" y="3543299"/>
            <a:ext cx="3798377" cy="2386013"/>
          </a:xfrm>
          <a:prstGeom prst="rect">
            <a:avLst/>
          </a:prstGeom>
        </p:spPr>
      </p:pic>
      <p:sp>
        <p:nvSpPr>
          <p:cNvPr id="10" name="TextBox 9"/>
          <p:cNvSpPr txBox="1"/>
          <p:nvPr/>
        </p:nvSpPr>
        <p:spPr>
          <a:xfrm>
            <a:off x="369746" y="5935542"/>
            <a:ext cx="8558213"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M: </a:t>
            </a:r>
            <a:r>
              <a:rPr lang="en-US" sz="2800" dirty="0" err="1" smtClean="0">
                <a:solidFill>
                  <a:srgbClr val="FF0000"/>
                </a:solidFill>
                <a:latin typeface="Times New Roman" panose="02020603050405020304" pitchFamily="18" charset="0"/>
                <a:cs typeface="Times New Roman" panose="02020603050405020304" pitchFamily="18" charset="0"/>
              </a:rPr>
              <a:t>Hôm</a:t>
            </a:r>
            <a:r>
              <a:rPr lang="en-US" sz="2800" dirty="0" smtClean="0">
                <a:solidFill>
                  <a:srgbClr val="FF0000"/>
                </a:solidFill>
                <a:latin typeface="Times New Roman" panose="02020603050405020304" pitchFamily="18" charset="0"/>
                <a:cs typeface="Times New Roman" panose="02020603050405020304" pitchFamily="18" charset="0"/>
              </a:rPr>
              <a:t> nay </a:t>
            </a:r>
            <a:r>
              <a:rPr lang="en-US" sz="2800" dirty="0" err="1" smtClean="0">
                <a:solidFill>
                  <a:srgbClr val="FF0000"/>
                </a:solidFill>
                <a:latin typeface="Times New Roman" panose="02020603050405020304" pitchFamily="18" charset="0"/>
                <a:cs typeface="Times New Roman" panose="02020603050405020304" pitchFamily="18" charset="0"/>
              </a:rPr>
              <a:t>trường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tổ</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chức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lễ</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hội</a:t>
            </a:r>
            <a:r>
              <a:rPr lang="en-US" sz="2800" dirty="0" smtClean="0">
                <a:solidFill>
                  <a:srgbClr val="FF0000"/>
                </a:solidFill>
                <a:latin typeface="Times New Roman" panose="02020603050405020304" pitchFamily="18" charset="0"/>
                <a:cs typeface="Times New Roman" panose="02020603050405020304" pitchFamily="18" charset="0"/>
              </a:rPr>
              <a:t> Halloween</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2145003"/>
            <a:ext cx="11762509" cy="1143000"/>
          </a:xfrm>
        </p:spPr>
        <p:txBody>
          <a:bodyPr>
            <a:noAutofit/>
          </a:bodyPr>
          <a:lstStyle/>
          <a:p>
            <a:pPr algn="l"/>
            <a:r>
              <a:rPr lang="en-US" sz="4400" dirty="0" err="1" smtClean="0">
                <a:solidFill>
                  <a:srgbClr val="FF0000"/>
                </a:solidFill>
                <a:latin typeface="Times New Roman" panose="02020603050405020304" pitchFamily="18" charset="0"/>
                <a:cs typeface="Times New Roman" panose="02020603050405020304" pitchFamily="18" charset="0"/>
              </a:rPr>
              <a:t>Lắng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nghe</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bài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hát</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Gà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trống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mèo</a:t>
            </a:r>
            <a:r>
              <a:rPr lang="en-US" sz="4400" dirty="0" smtClean="0">
                <a:solidFill>
                  <a:srgbClr val="FF0000"/>
                </a:solidFill>
                <a:latin typeface="Times New Roman" panose="02020603050405020304" pitchFamily="18" charset="0"/>
                <a:cs typeface="Times New Roman" panose="02020603050405020304" pitchFamily="18" charset="0"/>
              </a:rPr>
              <a:t> con </a:t>
            </a:r>
            <a:r>
              <a:rPr lang="en-US" sz="4400" dirty="0" err="1" smtClean="0">
                <a:solidFill>
                  <a:srgbClr val="FF0000"/>
                </a:solidFill>
                <a:latin typeface="Times New Roman" panose="02020603050405020304" pitchFamily="18" charset="0"/>
                <a:cs typeface="Times New Roman" panose="02020603050405020304" pitchFamily="18" charset="0"/>
              </a:rPr>
              <a:t>và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cún</a:t>
            </a:r>
            <a:r>
              <a:rPr lang="en-US" sz="4400" dirty="0" smtClean="0">
                <a:solidFill>
                  <a:srgbClr val="FF0000"/>
                </a:solidFill>
                <a:latin typeface="Times New Roman" panose="02020603050405020304" pitchFamily="18" charset="0"/>
                <a:cs typeface="Times New Roman" panose="02020603050405020304" pitchFamily="18" charset="0"/>
              </a:rPr>
              <a:t> con.</a:t>
            </a:r>
            <a:r>
              <a:rPr lang="en-US" sz="4400" dirty="0">
                <a:solidFill>
                  <a:srgbClr val="FF0000"/>
                </a:solidFill>
                <a:latin typeface="Times New Roman" panose="02020603050405020304" pitchFamily="18" charset="0"/>
                <a:cs typeface="Times New Roman" panose="02020603050405020304" pitchFamily="18" charset="0"/>
              </a:rPr>
              <a:t/>
            </a:r>
            <a:br>
              <a:rPr lang="en-US" sz="4400" dirty="0">
                <a:solidFill>
                  <a:srgbClr val="FF0000"/>
                </a:solidFill>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
            </a:r>
            <a:br>
              <a:rPr lang="en-US" sz="4400" dirty="0" smtClean="0">
                <a:latin typeface="Times New Roman" panose="02020603050405020304" pitchFamily="18" charset="0"/>
                <a:cs typeface="Times New Roman" panose="02020603050405020304" pitchFamily="18" charset="0"/>
              </a:rPr>
            </a:b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hãy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mèo</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cún</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thường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gì</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39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à Trống Mèo Con Và Cún Con - Nhà Em Có Con Gà Trống">
            <a:hlinkClick r:id="" action="ppaction://media"/>
            <a:extLst>
              <a:ext uri="{FF2B5EF4-FFF2-40B4-BE49-F238E27FC236}">
                <a16:creationId xmlns:a16="http://schemas.microsoft.com/office/drawing/2014/main" id="{92A100B0-99F7-4113-9480-AFFE6E2C68EE}"/>
              </a:ext>
            </a:extLst>
          </p:cNvPr>
          <p:cNvPicPr>
            <a:picLocks noChangeAspect="1"/>
          </p:cNvPicPr>
          <p:nvPr>
            <a:videoFile r:link="rId1"/>
            <p:extLst>
              <p:ext uri="{DAA4B4D4-6D71-4841-9C94-3DE7FCFB9230}">
                <p14:media xmlns:p14="http://schemas.microsoft.com/office/powerpoint/2010/main" r:embed="rId2">
                  <p14:trim st="18037" end="62326"/>
                </p14:media>
              </p:ext>
            </p:extLst>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575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F01DED-D5EC-4E30-9808-76111614ABF0}"/>
              </a:ext>
            </a:extLst>
          </p:cNvPr>
          <p:cNvPicPr>
            <a:picLocks noChangeAspect="1"/>
          </p:cNvPicPr>
          <p:nvPr/>
        </p:nvPicPr>
        <p:blipFill>
          <a:blip r:embed="rId2"/>
          <a:stretch>
            <a:fillRect/>
          </a:stretch>
        </p:blipFill>
        <p:spPr>
          <a:xfrm>
            <a:off x="225539" y="346436"/>
            <a:ext cx="10874869" cy="4243066"/>
          </a:xfrm>
          <a:prstGeom prst="rect">
            <a:avLst/>
          </a:prstGeom>
        </p:spPr>
      </p:pic>
      <p:sp>
        <p:nvSpPr>
          <p:cNvPr id="11" name="TextBox 10">
            <a:extLst>
              <a:ext uri="{FF2B5EF4-FFF2-40B4-BE49-F238E27FC236}">
                <a16:creationId xmlns:a16="http://schemas.microsoft.com/office/drawing/2014/main" id="{D2498525-6E24-4DAE-87BF-7802486B196A}"/>
              </a:ext>
            </a:extLst>
          </p:cNvPr>
          <p:cNvSpPr txBox="1"/>
          <p:nvPr/>
        </p:nvSpPr>
        <p:spPr>
          <a:xfrm>
            <a:off x="1519625" y="5000836"/>
            <a:ext cx="97622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normalizeH="0" baseline="0" noProof="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Tập</a:t>
            </a:r>
            <a:r>
              <a:rPr kumimoji="0" lang="en-US" sz="5400" b="1" i="0" u="sng"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sng" strike="noStrike" kern="1200" normalizeH="0" noProof="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54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normalizeH="0" noProof="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54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normalizeH="0" noProof="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54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normalizeH="0" noProof="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54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normalizeH="0" noProof="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54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normalizeH="0" noProof="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54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itchFamily="18" charset="0"/>
                <a:cs typeface="Times New Roman" pitchFamily="18" charset="0"/>
              </a:rPr>
              <a:t>LÀM VIỆC THẬT LÀ VUI</a:t>
            </a:r>
          </a:p>
        </p:txBody>
      </p:sp>
      <p:sp>
        <p:nvSpPr>
          <p:cNvPr id="3" name="TextBox 2">
            <a:extLst>
              <a:ext uri="{FF2B5EF4-FFF2-40B4-BE49-F238E27FC236}">
                <a16:creationId xmlns:a16="http://schemas.microsoft.com/office/drawing/2014/main" id="{59A46351-1282-4D41-A595-B4B572952B51}"/>
              </a:ext>
            </a:extLst>
          </p:cNvPr>
          <p:cNvSpPr txBox="1"/>
          <p:nvPr/>
        </p:nvSpPr>
        <p:spPr>
          <a:xfrm>
            <a:off x="533400" y="1088910"/>
            <a:ext cx="10882745" cy="5447645"/>
          </a:xfrm>
          <a:prstGeom prst="rect">
            <a:avLst/>
          </a:prstGeom>
          <a:noFill/>
        </p:spPr>
        <p:txBody>
          <a:bodyPr wrap="square">
            <a:spAutoFit/>
          </a:bodyPr>
          <a:lstStyle/>
          <a:p>
            <a:pPr algn="just"/>
            <a:r>
              <a:rPr lang="en-US" sz="2900" b="0" i="0" dirty="0">
                <a:effectLst/>
                <a:latin typeface="+mj-lt"/>
              </a:rPr>
              <a:t>      </a:t>
            </a:r>
            <a:r>
              <a:rPr lang="vi-VN" sz="2900" b="0" i="0" dirty="0">
                <a:effectLst/>
                <a:latin typeface="+mj-lt"/>
              </a:rPr>
              <a:t>Quanh ta, mọi </a:t>
            </a:r>
            <a:r>
              <a:rPr lang="en-US" sz="2900" b="0" i="0" dirty="0" err="1">
                <a:effectLst/>
                <a:latin typeface="Times New Roman" panose="02020603050405020304" pitchFamily="18" charset="0"/>
                <a:cs typeface="Times New Roman" panose="02020603050405020304" pitchFamily="18" charset="0"/>
              </a:rPr>
              <a:t>vật</a:t>
            </a:r>
            <a:r>
              <a:rPr lang="en-US" sz="2900" b="0" i="0" dirty="0">
                <a:effectLst/>
                <a:latin typeface="Times New Roman" panose="02020603050405020304" pitchFamily="18" charset="0"/>
                <a:cs typeface="Times New Roman" panose="02020603050405020304" pitchFamily="18" charset="0"/>
              </a:rPr>
              <a:t>, </a:t>
            </a:r>
            <a:r>
              <a:rPr lang="en-US" sz="2900" b="0" i="0" dirty="0" err="1">
                <a:effectLst/>
                <a:latin typeface="Times New Roman" panose="02020603050405020304" pitchFamily="18" charset="0"/>
                <a:cs typeface="Times New Roman" panose="02020603050405020304" pitchFamily="18" charset="0"/>
              </a:rPr>
              <a:t>mọi</a:t>
            </a:r>
            <a:r>
              <a:rPr lang="en-US" sz="2900" b="0" i="0" dirty="0">
                <a:effectLst/>
                <a:latin typeface="Times New Roman" panose="02020603050405020304" pitchFamily="18" charset="0"/>
                <a:cs typeface="Times New Roman" panose="02020603050405020304" pitchFamily="18" charset="0"/>
              </a:rPr>
              <a:t> </a:t>
            </a:r>
            <a:r>
              <a:rPr lang="vi-VN" sz="2900" b="0" i="0" dirty="0">
                <a:effectLst/>
                <a:latin typeface="Times New Roman" panose="02020603050405020304" pitchFamily="18" charset="0"/>
                <a:cs typeface="Times New Roman" panose="02020603050405020304" pitchFamily="18" charset="0"/>
              </a:rPr>
              <a:t>người </a:t>
            </a:r>
            <a:r>
              <a:rPr lang="vi-VN" sz="2900" b="0" i="0" dirty="0">
                <a:effectLst/>
                <a:latin typeface="+mj-lt"/>
              </a:rPr>
              <a:t>đều làm việc.</a:t>
            </a:r>
          </a:p>
          <a:p>
            <a:pPr algn="just"/>
            <a:r>
              <a:rPr lang="en-US" sz="2900" b="0" i="0" dirty="0">
                <a:effectLst/>
                <a:latin typeface="+mj-lt"/>
              </a:rPr>
              <a:t>      </a:t>
            </a:r>
            <a:r>
              <a:rPr lang="vi-VN" sz="2900" b="0" i="0" dirty="0">
                <a:effectLst/>
                <a:latin typeface="+mj-lt"/>
              </a:rPr>
              <a:t>Cái đồng hồ tích tắc</a:t>
            </a:r>
            <a:r>
              <a:rPr lang="en-US" sz="2900" b="0" i="0" dirty="0">
                <a:effectLst/>
                <a:latin typeface="Times New Roman" panose="02020603050405020304" pitchFamily="18" charset="0"/>
                <a:cs typeface="Times New Roman" panose="02020603050405020304" pitchFamily="18" charset="0"/>
              </a:rPr>
              <a:t>,</a:t>
            </a:r>
            <a:r>
              <a:rPr lang="en-US" sz="2900" b="0" i="0" dirty="0">
                <a:effectLst/>
                <a:latin typeface="+mj-lt"/>
              </a:rPr>
              <a:t> </a:t>
            </a:r>
            <a:r>
              <a:rPr lang="vi-VN" sz="2900" b="0" i="0" dirty="0">
                <a:effectLst/>
                <a:latin typeface="+mj-lt"/>
              </a:rPr>
              <a:t>tích tắc báo phút, báo giờ.</a:t>
            </a:r>
          </a:p>
          <a:p>
            <a:pPr algn="just"/>
            <a:r>
              <a:rPr lang="en-US" sz="2900" b="0" i="0" dirty="0">
                <a:effectLst/>
                <a:latin typeface="+mj-lt"/>
              </a:rPr>
              <a:t>      </a:t>
            </a:r>
            <a:r>
              <a:rPr lang="vi-VN" sz="2900" b="0" i="0" dirty="0">
                <a:effectLst/>
                <a:latin typeface="+mj-lt"/>
              </a:rPr>
              <a:t>Con gà trống gáy vang ò … ó … o</a:t>
            </a:r>
            <a:r>
              <a:rPr lang="en-US" sz="2900" b="0" i="0" dirty="0">
                <a:effectLst/>
                <a:latin typeface="+mj-lt"/>
              </a:rPr>
              <a:t> …</a:t>
            </a:r>
            <a:r>
              <a:rPr lang="vi-VN" sz="2900" b="0" i="0" dirty="0">
                <a:effectLst/>
                <a:latin typeface="+mj-lt"/>
              </a:rPr>
              <a:t>, báo cho mọi người biết trời sắp sáng, mau mau thức dậy.</a:t>
            </a:r>
          </a:p>
          <a:p>
            <a:pPr algn="just"/>
            <a:r>
              <a:rPr lang="en-US" sz="2900" b="0" i="0" dirty="0">
                <a:effectLst/>
                <a:latin typeface="+mj-lt"/>
              </a:rPr>
              <a:t>      </a:t>
            </a:r>
            <a:r>
              <a:rPr lang="vi-VN" sz="2900" b="0" i="0" dirty="0">
                <a:effectLst/>
                <a:latin typeface="+mj-lt"/>
              </a:rPr>
              <a:t>Con tu hú kêu tu hú, tu hú. Thế là sắp đến mùa vải </a:t>
            </a:r>
            <a:r>
              <a:rPr lang="vi-VN" sz="2900" b="0" i="0" dirty="0" smtClean="0">
                <a:effectLst/>
                <a:latin typeface="+mj-lt"/>
              </a:rPr>
              <a:t>chín. Chim </a:t>
            </a:r>
            <a:r>
              <a:rPr lang="vi-VN" sz="2900" b="0" i="0" dirty="0">
                <a:effectLst/>
                <a:latin typeface="+mj-lt"/>
              </a:rPr>
              <a:t>bắt sâu, bảo vệ mùa </a:t>
            </a:r>
            <a:r>
              <a:rPr lang="vi-VN" sz="2900" b="0" i="0" dirty="0" smtClean="0">
                <a:effectLst/>
                <a:latin typeface="+mj-lt"/>
              </a:rPr>
              <a:t>màng. Cành </a:t>
            </a:r>
            <a:r>
              <a:rPr lang="vi-VN" sz="2900" b="0" i="0" dirty="0">
                <a:effectLst/>
                <a:latin typeface="+mj-lt"/>
              </a:rPr>
              <a:t>đào nở hoa cho sắc xuân thêm rực rỡ, ngày xuân thêm tưng bừng</a:t>
            </a:r>
            <a:r>
              <a:rPr lang="vi-VN" sz="2900" b="0" i="0" dirty="0" smtClean="0">
                <a:effectLst/>
                <a:latin typeface="+mj-lt"/>
              </a:rPr>
              <a:t>. Chim cú mèo chập tối đứng trong hốc cây rúc cú cú cũng làm việc có ích cho đồng ruộng.</a:t>
            </a:r>
            <a:endParaRPr lang="vi-VN" sz="2900" b="0" i="0" dirty="0">
              <a:effectLst/>
              <a:latin typeface="+mj-lt"/>
            </a:endParaRPr>
          </a:p>
          <a:p>
            <a:pPr algn="just"/>
            <a:r>
              <a:rPr lang="en-US" sz="2900" b="0" i="0" dirty="0">
                <a:effectLst/>
                <a:latin typeface="+mj-lt"/>
              </a:rPr>
              <a:t>      </a:t>
            </a:r>
            <a:r>
              <a:rPr lang="vi-VN" sz="2900" b="0" i="0" dirty="0">
                <a:effectLst/>
                <a:latin typeface="+mj-lt"/>
              </a:rPr>
              <a:t>Như 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098081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itchFamily="18" charset="0"/>
                <a:cs typeface="Times New Roman" pitchFamily="18" charset="0"/>
              </a:rPr>
              <a:t>LÀM VIỆC THẬT LÀ VUI</a:t>
            </a:r>
          </a:p>
        </p:txBody>
      </p:sp>
      <p:sp>
        <p:nvSpPr>
          <p:cNvPr id="3" name="TextBox 2">
            <a:extLst>
              <a:ext uri="{FF2B5EF4-FFF2-40B4-BE49-F238E27FC236}">
                <a16:creationId xmlns:a16="http://schemas.microsoft.com/office/drawing/2014/main" id="{59A46351-1282-4D41-A595-B4B572952B51}"/>
              </a:ext>
            </a:extLst>
          </p:cNvPr>
          <p:cNvSpPr txBox="1"/>
          <p:nvPr/>
        </p:nvSpPr>
        <p:spPr>
          <a:xfrm>
            <a:off x="533400" y="1088910"/>
            <a:ext cx="10882745" cy="5447645"/>
          </a:xfrm>
          <a:prstGeom prst="rect">
            <a:avLst/>
          </a:prstGeom>
          <a:noFill/>
        </p:spPr>
        <p:txBody>
          <a:bodyPr wrap="square">
            <a:spAutoFit/>
          </a:bodyPr>
          <a:lstStyle/>
          <a:p>
            <a:pPr algn="just"/>
            <a:r>
              <a:rPr lang="en-US" sz="2900" b="0" i="0" dirty="0">
                <a:effectLst/>
                <a:latin typeface="+mj-lt"/>
              </a:rPr>
              <a:t>      </a:t>
            </a:r>
            <a:r>
              <a:rPr lang="vi-VN" sz="2900" b="0" i="0" dirty="0">
                <a:solidFill>
                  <a:srgbClr val="FF0000"/>
                </a:solidFill>
                <a:effectLst/>
                <a:latin typeface="+mj-lt"/>
              </a:rPr>
              <a:t>Quanh ta, mọi </a:t>
            </a:r>
            <a:r>
              <a:rPr lang="en-US" sz="2900" b="0" i="0" dirty="0" err="1">
                <a:solidFill>
                  <a:srgbClr val="FF0000"/>
                </a:solidFill>
                <a:effectLst/>
                <a:latin typeface="Times New Roman" panose="02020603050405020304" pitchFamily="18" charset="0"/>
                <a:cs typeface="Times New Roman" panose="02020603050405020304" pitchFamily="18" charset="0"/>
              </a:rPr>
              <a:t>vật</a:t>
            </a:r>
            <a:r>
              <a:rPr lang="en-US" sz="2900" b="0" i="0" dirty="0">
                <a:solidFill>
                  <a:srgbClr val="FF0000"/>
                </a:solidFill>
                <a:effectLst/>
                <a:latin typeface="Times New Roman" panose="02020603050405020304" pitchFamily="18" charset="0"/>
                <a:cs typeface="Times New Roman" panose="02020603050405020304" pitchFamily="18" charset="0"/>
              </a:rPr>
              <a:t>, </a:t>
            </a:r>
            <a:r>
              <a:rPr lang="en-US" sz="2900" b="0" i="0" dirty="0" err="1">
                <a:solidFill>
                  <a:srgbClr val="FF0000"/>
                </a:solidFill>
                <a:effectLst/>
                <a:latin typeface="Times New Roman" panose="02020603050405020304" pitchFamily="18" charset="0"/>
                <a:cs typeface="Times New Roman" panose="02020603050405020304" pitchFamily="18" charset="0"/>
              </a:rPr>
              <a:t>mọi</a:t>
            </a:r>
            <a:r>
              <a:rPr lang="en-US" sz="2900" b="0" i="0" dirty="0">
                <a:solidFill>
                  <a:srgbClr val="FF0000"/>
                </a:solidFill>
                <a:effectLst/>
                <a:latin typeface="Times New Roman" panose="02020603050405020304" pitchFamily="18" charset="0"/>
                <a:cs typeface="Times New Roman" panose="02020603050405020304" pitchFamily="18" charset="0"/>
              </a:rPr>
              <a:t> </a:t>
            </a:r>
            <a:r>
              <a:rPr lang="vi-VN" sz="2900" b="0" i="0" dirty="0">
                <a:solidFill>
                  <a:srgbClr val="FF0000"/>
                </a:solidFill>
                <a:effectLst/>
                <a:latin typeface="Times New Roman" panose="02020603050405020304" pitchFamily="18" charset="0"/>
                <a:cs typeface="Times New Roman" panose="02020603050405020304" pitchFamily="18" charset="0"/>
              </a:rPr>
              <a:t>người </a:t>
            </a:r>
            <a:r>
              <a:rPr lang="vi-VN" sz="2900" b="0" i="0" dirty="0">
                <a:solidFill>
                  <a:srgbClr val="FF0000"/>
                </a:solidFill>
                <a:effectLst/>
                <a:latin typeface="+mj-lt"/>
              </a:rPr>
              <a:t>đều làm việc.</a:t>
            </a:r>
          </a:p>
          <a:p>
            <a:pPr algn="just"/>
            <a:r>
              <a:rPr lang="en-US" sz="2900" b="0" i="0" dirty="0">
                <a:solidFill>
                  <a:srgbClr val="FF0000"/>
                </a:solidFill>
                <a:effectLst/>
                <a:latin typeface="+mj-lt"/>
              </a:rPr>
              <a:t>      </a:t>
            </a:r>
            <a:r>
              <a:rPr lang="vi-VN" sz="2900" b="0" i="0" dirty="0">
                <a:solidFill>
                  <a:srgbClr val="FF0000"/>
                </a:solidFill>
                <a:effectLst/>
                <a:latin typeface="+mj-lt"/>
              </a:rPr>
              <a:t>Cái đồng hồ tích tắc</a:t>
            </a:r>
            <a:r>
              <a:rPr lang="en-US" sz="2900" b="0" i="0" dirty="0">
                <a:solidFill>
                  <a:srgbClr val="FF0000"/>
                </a:solidFill>
                <a:effectLst/>
                <a:latin typeface="Times New Roman" panose="02020603050405020304" pitchFamily="18" charset="0"/>
                <a:cs typeface="Times New Roman" panose="02020603050405020304" pitchFamily="18" charset="0"/>
              </a:rPr>
              <a:t>,</a:t>
            </a:r>
            <a:r>
              <a:rPr lang="en-US" sz="2900" b="0" i="0" dirty="0">
                <a:solidFill>
                  <a:srgbClr val="FF0000"/>
                </a:solidFill>
                <a:effectLst/>
                <a:latin typeface="+mj-lt"/>
              </a:rPr>
              <a:t> </a:t>
            </a:r>
            <a:r>
              <a:rPr lang="vi-VN" sz="2900" b="0" i="0" dirty="0">
                <a:solidFill>
                  <a:srgbClr val="FF0000"/>
                </a:solidFill>
                <a:effectLst/>
                <a:latin typeface="+mj-lt"/>
              </a:rPr>
              <a:t>tích tắc báo phút, báo </a:t>
            </a:r>
            <a:r>
              <a:rPr lang="vi-VN" sz="2900" b="0" i="0" dirty="0" smtClean="0">
                <a:solidFill>
                  <a:srgbClr val="FF0000"/>
                </a:solidFill>
                <a:effectLst/>
                <a:latin typeface="+mj-lt"/>
              </a:rPr>
              <a:t>giờ. Con </a:t>
            </a:r>
            <a:r>
              <a:rPr lang="vi-VN" sz="2900" b="0" i="0" dirty="0">
                <a:solidFill>
                  <a:srgbClr val="FF0000"/>
                </a:solidFill>
                <a:effectLst/>
                <a:latin typeface="+mj-lt"/>
              </a:rPr>
              <a:t>gà trống gáy vang ò … ó … o</a:t>
            </a:r>
            <a:r>
              <a:rPr lang="en-US" sz="2900" b="0" i="0" dirty="0">
                <a:solidFill>
                  <a:srgbClr val="FF0000"/>
                </a:solidFill>
                <a:effectLst/>
                <a:latin typeface="+mj-lt"/>
              </a:rPr>
              <a:t> …</a:t>
            </a:r>
            <a:r>
              <a:rPr lang="vi-VN" sz="2900" b="0" i="0" dirty="0">
                <a:solidFill>
                  <a:srgbClr val="FF0000"/>
                </a:solidFill>
                <a:effectLst/>
                <a:latin typeface="+mj-lt"/>
              </a:rPr>
              <a:t>, báo cho mọi người biết trời sắp sáng, mau mau thức dậy.</a:t>
            </a:r>
          </a:p>
          <a:p>
            <a:pPr algn="just"/>
            <a:r>
              <a:rPr lang="en-US" sz="2900" b="0" i="0" dirty="0">
                <a:effectLst/>
                <a:latin typeface="+mj-lt"/>
              </a:rPr>
              <a:t>      </a:t>
            </a:r>
            <a:r>
              <a:rPr lang="vi-VN" sz="2900" b="0" i="0" dirty="0">
                <a:solidFill>
                  <a:srgbClr val="0070C0"/>
                </a:solidFill>
                <a:effectLst/>
                <a:latin typeface="+mj-lt"/>
              </a:rPr>
              <a:t>Con tu hú kêu tu hú, tu hú. Thế là sắp đến mùa vải </a:t>
            </a:r>
            <a:r>
              <a:rPr lang="vi-VN" sz="2900" b="0" i="0" dirty="0" smtClean="0">
                <a:solidFill>
                  <a:srgbClr val="0070C0"/>
                </a:solidFill>
                <a:effectLst/>
                <a:latin typeface="+mj-lt"/>
              </a:rPr>
              <a:t>chín. Chim </a:t>
            </a:r>
            <a:r>
              <a:rPr lang="vi-VN" sz="2900" b="0" i="0" dirty="0">
                <a:solidFill>
                  <a:srgbClr val="0070C0"/>
                </a:solidFill>
                <a:effectLst/>
                <a:latin typeface="+mj-lt"/>
              </a:rPr>
              <a:t>bắt sâu, bảo vệ mùa </a:t>
            </a:r>
            <a:r>
              <a:rPr lang="vi-VN" sz="2900" b="0" i="0" dirty="0" smtClean="0">
                <a:solidFill>
                  <a:srgbClr val="0070C0"/>
                </a:solidFill>
                <a:effectLst/>
                <a:latin typeface="+mj-lt"/>
              </a:rPr>
              <a:t>màng. Cành </a:t>
            </a:r>
            <a:r>
              <a:rPr lang="vi-VN" sz="2900" b="0" i="0" dirty="0">
                <a:solidFill>
                  <a:srgbClr val="0070C0"/>
                </a:solidFill>
                <a:effectLst/>
                <a:latin typeface="+mj-lt"/>
              </a:rPr>
              <a:t>đào nở hoa cho sắc xuân thêm rực rỡ, ngày xuân thêm tưng bừng</a:t>
            </a:r>
            <a:r>
              <a:rPr lang="vi-VN" sz="2900" b="0" i="0" dirty="0" smtClean="0">
                <a:solidFill>
                  <a:srgbClr val="0070C0"/>
                </a:solidFill>
                <a:effectLst/>
                <a:latin typeface="+mj-lt"/>
              </a:rPr>
              <a:t>.</a:t>
            </a:r>
            <a:r>
              <a:rPr lang="vi-VN" sz="2900" dirty="0">
                <a:solidFill>
                  <a:prstClr val="black"/>
                </a:solidFill>
                <a:latin typeface="Times New Roman" panose="02020603050405020304" pitchFamily="18" charset="0"/>
              </a:rPr>
              <a:t> </a:t>
            </a:r>
            <a:r>
              <a:rPr lang="vi-VN" sz="2900" dirty="0">
                <a:solidFill>
                  <a:srgbClr val="0070C0"/>
                </a:solidFill>
                <a:latin typeface="Times New Roman" panose="02020603050405020304" pitchFamily="18" charset="0"/>
              </a:rPr>
              <a:t>Chim cú mèo chập tối đứng trong hốc cây rúc cú cú cũng làm việc có ích cho đồng </a:t>
            </a:r>
            <a:r>
              <a:rPr lang="vi-VN" sz="2900" dirty="0" smtClean="0">
                <a:solidFill>
                  <a:srgbClr val="0070C0"/>
                </a:solidFill>
                <a:latin typeface="Times New Roman" panose="02020603050405020304" pitchFamily="18" charset="0"/>
              </a:rPr>
              <a:t>ruộng.</a:t>
            </a:r>
          </a:p>
          <a:p>
            <a:pPr lvl="0" algn="just"/>
            <a:r>
              <a:rPr lang="vi-VN" sz="2900" b="0" i="0" dirty="0">
                <a:solidFill>
                  <a:srgbClr val="0070C0"/>
                </a:solidFill>
                <a:effectLst/>
                <a:latin typeface="Times New Roman" panose="02020603050405020304" pitchFamily="18" charset="0"/>
              </a:rPr>
              <a:t> </a:t>
            </a:r>
            <a:r>
              <a:rPr lang="vi-VN" sz="2900" b="0" i="0" dirty="0" smtClean="0">
                <a:solidFill>
                  <a:srgbClr val="0070C0"/>
                </a:solidFill>
                <a:effectLst/>
                <a:latin typeface="Times New Roman" panose="02020603050405020304" pitchFamily="18" charset="0"/>
              </a:rPr>
              <a:t>    </a:t>
            </a:r>
            <a:r>
              <a:rPr lang="vi-VN" sz="2900" b="0" i="0" dirty="0" smtClean="0">
                <a:effectLst/>
                <a:latin typeface="+mj-lt"/>
              </a:rPr>
              <a:t>Như </a:t>
            </a:r>
            <a:r>
              <a:rPr lang="vi-VN" sz="2900" b="0" i="0" dirty="0">
                <a:effectLst/>
                <a:latin typeface="+mj-lt"/>
              </a:rPr>
              <a:t>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072981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0"/>
          <p:cNvSpPr txBox="1">
            <a:spLocks noChangeArrowheads="1"/>
          </p:cNvSpPr>
          <p:nvPr/>
        </p:nvSpPr>
        <p:spPr bwMode="auto">
          <a:xfrm>
            <a:off x="688471" y="1376218"/>
            <a:ext cx="55745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latin typeface="Times New Roman" panose="02020603050405020304" pitchFamily="18" charset="0"/>
                <a:cs typeface="Times New Roman" panose="02020603050405020304" pitchFamily="18" charset="0"/>
              </a:rPr>
              <a:t>LUYỆN ĐỌC TỪ NGỮ KHÓ</a:t>
            </a:r>
          </a:p>
        </p:txBody>
      </p:sp>
      <p:sp>
        <p:nvSpPr>
          <p:cNvPr id="5" name="Text Box 57"/>
          <p:cNvSpPr txBox="1">
            <a:spLocks noChangeArrowheads="1"/>
          </p:cNvSpPr>
          <p:nvPr/>
        </p:nvSpPr>
        <p:spPr bwMode="auto">
          <a:xfrm>
            <a:off x="688471" y="2277769"/>
            <a:ext cx="1023909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4400" dirty="0" err="1" smtClean="0">
                <a:solidFill>
                  <a:srgbClr val="0000FF"/>
                </a:solidFill>
                <a:latin typeface="Times New Roman" panose="02020603050405020304" pitchFamily="18" charset="0"/>
                <a:cs typeface="Times New Roman" panose="02020603050405020304" pitchFamily="18" charset="0"/>
              </a:rPr>
              <a:t>quanh</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sắp</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sáng</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tích</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tắc</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nở</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hoa</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bận</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rộn</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vi-VN" altLang="en-US" sz="4400" smtClean="0">
                <a:solidFill>
                  <a:srgbClr val="0000FF"/>
                </a:solidFill>
                <a:latin typeface="Times New Roman" panose="02020603050405020304" pitchFamily="18" charset="0"/>
                <a:cs typeface="Times New Roman" panose="02020603050405020304" pitchFamily="18" charset="0"/>
              </a:rPr>
              <a:t>sắc xuân, tưng bừng.</a:t>
            </a:r>
            <a:endParaRPr lang="en-US" altLang="en-US" sz="4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882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5753521" y="2935501"/>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FE6352D3-D137-4A25-AC2C-1D8F76DA95EC}"/>
              </a:ext>
            </a:extLst>
          </p:cNvPr>
          <p:cNvSpPr txBox="1"/>
          <p:nvPr/>
        </p:nvSpPr>
        <p:spPr>
          <a:xfrm>
            <a:off x="790388" y="2208189"/>
            <a:ext cx="11041391" cy="1323439"/>
          </a:xfrm>
          <a:prstGeom prst="rect">
            <a:avLst/>
          </a:prstGeom>
          <a:noFill/>
        </p:spPr>
        <p:txBody>
          <a:bodyPr wrap="square">
            <a:spAutoFit/>
          </a:bodyPr>
          <a:lstStyle/>
          <a:p>
            <a:pPr algn="just"/>
            <a:r>
              <a:rPr lang="vi-VN" sz="4000" b="0" i="0" dirty="0" smtClean="0">
                <a:effectLst/>
                <a:latin typeface="Times New Roman" panose="02020603050405020304" pitchFamily="18" charset="0"/>
                <a:cs typeface="Times New Roman" panose="02020603050405020304" pitchFamily="18" charset="0"/>
              </a:rPr>
              <a:t>Con </a:t>
            </a:r>
            <a:r>
              <a:rPr lang="vi-VN" sz="4000" b="0" i="0" dirty="0">
                <a:effectLst/>
                <a:latin typeface="Times New Roman" panose="02020603050405020304" pitchFamily="18" charset="0"/>
                <a:cs typeface="Times New Roman" panose="02020603050405020304" pitchFamily="18" charset="0"/>
              </a:rPr>
              <a:t>gà trống gáy vang </a:t>
            </a:r>
            <a:r>
              <a:rPr lang="en-US" sz="4000" b="0" i="0" dirty="0">
                <a:effectLst/>
                <a:latin typeface="Times New Roman" panose="02020603050405020304" pitchFamily="18" charset="0"/>
                <a:cs typeface="Times New Roman" panose="02020603050405020304" pitchFamily="18" charset="0"/>
              </a:rPr>
              <a:t> </a:t>
            </a:r>
            <a:r>
              <a:rPr lang="vi-VN" sz="4000" b="0" i="0" dirty="0">
                <a:effectLst/>
                <a:latin typeface="Times New Roman" panose="02020603050405020304" pitchFamily="18" charset="0"/>
                <a:cs typeface="Times New Roman" panose="02020603050405020304" pitchFamily="18" charset="0"/>
              </a:rPr>
              <a:t>ò … ó … o</a:t>
            </a:r>
            <a:r>
              <a:rPr lang="en-US" sz="4000" dirty="0">
                <a:latin typeface="Times New Roman" panose="02020603050405020304" pitchFamily="18" charset="0"/>
                <a:cs typeface="Times New Roman" panose="02020603050405020304" pitchFamily="18" charset="0"/>
              </a:rPr>
              <a:t> </a:t>
            </a:r>
            <a:r>
              <a:rPr lang="en-US" sz="4000" b="0" i="0" dirty="0">
                <a:effectLst/>
                <a:latin typeface="Times New Roman" panose="02020603050405020304" pitchFamily="18" charset="0"/>
                <a:cs typeface="Times New Roman" panose="02020603050405020304" pitchFamily="18" charset="0"/>
              </a:rPr>
              <a:t>…</a:t>
            </a:r>
            <a:r>
              <a:rPr lang="vi-VN" sz="4000" b="0" i="0" dirty="0">
                <a:effectLst/>
                <a:latin typeface="Times New Roman" panose="02020603050405020304" pitchFamily="18" charset="0"/>
                <a:cs typeface="Times New Roman" panose="02020603050405020304" pitchFamily="18" charset="0"/>
              </a:rPr>
              <a:t>, báo cho mọi người biết trời sắp sáng, mau mau thức dậy.</a:t>
            </a:r>
            <a:endParaRPr lang="en-US"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ECC3F02-17CF-4005-B1A1-1F7B5A8F7255}"/>
              </a:ext>
            </a:extLst>
          </p:cNvPr>
          <p:cNvSpPr txBox="1"/>
          <p:nvPr/>
        </p:nvSpPr>
        <p:spPr>
          <a:xfrm>
            <a:off x="676099" y="4277200"/>
            <a:ext cx="11269971" cy="1323439"/>
          </a:xfrm>
          <a:prstGeom prst="rect">
            <a:avLst/>
          </a:prstGeom>
          <a:noFill/>
        </p:spPr>
        <p:txBody>
          <a:bodyPr wrap="square">
            <a:spAutoFit/>
          </a:bodyPr>
          <a:lstStyle/>
          <a:p>
            <a:r>
              <a:rPr lang="en-US" sz="4000" b="0" i="0" dirty="0">
                <a:effectLst/>
                <a:latin typeface="Times New Roman" panose="02020603050405020304" pitchFamily="18" charset="0"/>
                <a:cs typeface="Times New Roman" panose="02020603050405020304" pitchFamily="18" charset="0"/>
              </a:rPr>
              <a:t> </a:t>
            </a:r>
            <a:r>
              <a:rPr lang="vi-VN" sz="4000" b="0" i="0" dirty="0">
                <a:effectLst/>
                <a:latin typeface="Times New Roman" panose="02020603050405020304" pitchFamily="18" charset="0"/>
                <a:cs typeface="Times New Roman" panose="02020603050405020304" pitchFamily="18" charset="0"/>
              </a:rPr>
              <a:t>Cành đào nở hoa cho sắc xuân thêm rực rỡ, ngày xuân thêm tưng bừng.</a:t>
            </a:r>
            <a:endParaRPr lang="en-US" sz="4000" dirty="0">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5296502" y="4905613"/>
            <a:ext cx="207818" cy="637096"/>
            <a:chOff x="4245506" y="4128868"/>
            <a:chExt cx="174094" cy="457200"/>
          </a:xfrm>
        </p:grpSpPr>
        <p:cxnSp>
          <p:nvCxnSpPr>
            <p:cNvPr id="15" name="Straight Connector 14">
              <a:extLst>
                <a:ext uri="{FF2B5EF4-FFF2-40B4-BE49-F238E27FC236}">
                  <a16:creationId xmlns:a16="http://schemas.microsoft.com/office/drawing/2014/main" id="{0383F498-517B-42F5-9FAC-B886F9D001AD}"/>
                </a:ext>
              </a:extLst>
            </p:cNvPr>
            <p:cNvCxnSpPr>
              <a:cxnSpLocks/>
            </p:cNvCxnSpPr>
            <p:nvPr/>
          </p:nvCxnSpPr>
          <p:spPr>
            <a:xfrm flipH="1">
              <a:off x="4245506" y="4128868"/>
              <a:ext cx="76200" cy="4572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C4E9B62-568E-4513-AF81-BAB2624B74B9}"/>
                </a:ext>
              </a:extLst>
            </p:cNvPr>
            <p:cNvCxnSpPr>
              <a:cxnSpLocks/>
            </p:cNvCxnSpPr>
            <p:nvPr/>
          </p:nvCxnSpPr>
          <p:spPr>
            <a:xfrm flipH="1">
              <a:off x="4343400" y="4128868"/>
              <a:ext cx="76200" cy="4572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9" name="Text Box 50">
            <a:extLst>
              <a:ext uri="{FF2B5EF4-FFF2-40B4-BE49-F238E27FC236}">
                <a16:creationId xmlns:a16="http://schemas.microsoft.com/office/drawing/2014/main" id="{D16A35E8-9005-423A-BE5D-189943CE9D97}"/>
              </a:ext>
            </a:extLst>
          </p:cNvPr>
          <p:cNvSpPr txBox="1">
            <a:spLocks noChangeArrowheads="1"/>
          </p:cNvSpPr>
          <p:nvPr/>
        </p:nvSpPr>
        <p:spPr bwMode="auto">
          <a:xfrm>
            <a:off x="620889" y="1130134"/>
            <a:ext cx="47852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dirty="0">
                <a:latin typeface="Times New Roman" panose="02020603050405020304" pitchFamily="18" charset="0"/>
                <a:cs typeface="Times New Roman" panose="02020603050405020304" pitchFamily="18" charset="0"/>
              </a:rPr>
              <a:t>- LUYỆN ĐỌC CÂU</a:t>
            </a:r>
          </a:p>
        </p:txBody>
      </p:sp>
      <p:cxnSp>
        <p:nvCxnSpPr>
          <p:cNvPr id="34" name="Straight Connector 33"/>
          <p:cNvCxnSpPr/>
          <p:nvPr/>
        </p:nvCxnSpPr>
        <p:spPr>
          <a:xfrm flipH="1">
            <a:off x="2930889" y="2880638"/>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flipH="1">
            <a:off x="5636363" y="2262330"/>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grpSp>
        <p:nvGrpSpPr>
          <p:cNvPr id="36" name="Group 35"/>
          <p:cNvGrpSpPr/>
          <p:nvPr/>
        </p:nvGrpSpPr>
        <p:grpSpPr>
          <a:xfrm>
            <a:off x="9742491" y="2850399"/>
            <a:ext cx="207818" cy="637096"/>
            <a:chOff x="4245506" y="4128868"/>
            <a:chExt cx="174094" cy="457200"/>
          </a:xfrm>
        </p:grpSpPr>
        <p:cxnSp>
          <p:nvCxnSpPr>
            <p:cNvPr id="37" name="Straight Connector 36">
              <a:extLst>
                <a:ext uri="{FF2B5EF4-FFF2-40B4-BE49-F238E27FC236}">
                  <a16:creationId xmlns:a16="http://schemas.microsoft.com/office/drawing/2014/main" id="{0383F498-517B-42F5-9FAC-B886F9D001AD}"/>
                </a:ext>
              </a:extLst>
            </p:cNvPr>
            <p:cNvCxnSpPr>
              <a:cxnSpLocks/>
            </p:cNvCxnSpPr>
            <p:nvPr/>
          </p:nvCxnSpPr>
          <p:spPr>
            <a:xfrm flipH="1">
              <a:off x="4245506" y="4128868"/>
              <a:ext cx="76200" cy="4572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C4E9B62-568E-4513-AF81-BAB2624B74B9}"/>
                </a:ext>
              </a:extLst>
            </p:cNvPr>
            <p:cNvCxnSpPr>
              <a:cxnSpLocks/>
            </p:cNvCxnSpPr>
            <p:nvPr/>
          </p:nvCxnSpPr>
          <p:spPr>
            <a:xfrm flipH="1">
              <a:off x="4343400" y="4128868"/>
              <a:ext cx="76200" cy="4572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39" name="Straight Connector 38"/>
          <p:cNvCxnSpPr/>
          <p:nvPr/>
        </p:nvCxnSpPr>
        <p:spPr>
          <a:xfrm flipH="1">
            <a:off x="4325590" y="4277200"/>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0" name="Straight Connector 39"/>
          <p:cNvCxnSpPr/>
          <p:nvPr/>
        </p:nvCxnSpPr>
        <p:spPr>
          <a:xfrm flipH="1">
            <a:off x="9631715" y="4332062"/>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1" name="Straight Connector 40"/>
          <p:cNvCxnSpPr/>
          <p:nvPr/>
        </p:nvCxnSpPr>
        <p:spPr>
          <a:xfrm flipH="1">
            <a:off x="9058435" y="2273781"/>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1390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barn(inVertical)">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0.7|4.6|5.3|15.9"/>
</p:tagLst>
</file>

<file path=ppt/tags/tag2.xml><?xml version="1.0" encoding="utf-8"?>
<p:tagLst xmlns:a="http://schemas.openxmlformats.org/drawingml/2006/main" xmlns:r="http://schemas.openxmlformats.org/officeDocument/2006/relationships" xmlns:p="http://schemas.openxmlformats.org/presentationml/2006/main">
  <p:tag name="TIMING" val="|10|20.7|4.1|8.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TotalTime>
  <Words>1504</Words>
  <Application>Microsoft Office PowerPoint</Application>
  <PresentationFormat>Widescreen</PresentationFormat>
  <Paragraphs>118</Paragraphs>
  <Slides>27</Slides>
  <Notes>8</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27</vt:i4>
      </vt:variant>
    </vt:vector>
  </HeadingPairs>
  <TitlesOfParts>
    <vt:vector size="42" baseType="lpstr">
      <vt:lpstr>Microsoft YaHei</vt:lpstr>
      <vt:lpstr>宋体</vt:lpstr>
      <vt:lpstr>Arial</vt:lpstr>
      <vt:lpstr>Arial-Rounded</vt:lpstr>
      <vt:lpstr>Calibri</vt:lpstr>
      <vt:lpstr>Calibri Light</vt:lpstr>
      <vt:lpstr>等线</vt:lpstr>
      <vt:lpstr>黑体</vt:lpstr>
      <vt:lpstr>Times New Roman</vt:lpstr>
      <vt:lpstr>1_Office Theme</vt:lpstr>
      <vt:lpstr>3_Office Theme</vt:lpstr>
      <vt:lpstr>4_Office Theme</vt:lpstr>
      <vt:lpstr>5_Office Theme</vt:lpstr>
      <vt:lpstr>1_Office 主题​​</vt:lpstr>
      <vt:lpstr>Office Theme</vt:lpstr>
      <vt:lpstr>PowerPoint Presentation</vt:lpstr>
      <vt:lpstr>PowerPoint Presentation</vt:lpstr>
      <vt:lpstr>Lắng nghe bài hát: Gà trống, mèo con và cún con.  Em hãy cho biết: Hằng ngày gà trống, mèo con và cún con thường làm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KNC</cp:lastModifiedBy>
  <cp:revision>40</cp:revision>
  <dcterms:created xsi:type="dcterms:W3CDTF">2021-05-22T02:17:04Z</dcterms:created>
  <dcterms:modified xsi:type="dcterms:W3CDTF">2023-09-13T01:21:04Z</dcterms:modified>
</cp:coreProperties>
</file>