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85" r:id="rId2"/>
    <p:sldMasterId id="2147483725" r:id="rId3"/>
  </p:sldMasterIdLst>
  <p:notesMasterIdLst>
    <p:notesMasterId r:id="rId27"/>
  </p:notesMasterIdLst>
  <p:sldIdLst>
    <p:sldId id="300" r:id="rId4"/>
    <p:sldId id="336" r:id="rId5"/>
    <p:sldId id="335" r:id="rId6"/>
    <p:sldId id="326" r:id="rId7"/>
    <p:sldId id="323" r:id="rId8"/>
    <p:sldId id="337" r:id="rId9"/>
    <p:sldId id="303" r:id="rId10"/>
    <p:sldId id="327" r:id="rId11"/>
    <p:sldId id="305" r:id="rId12"/>
    <p:sldId id="306" r:id="rId13"/>
    <p:sldId id="338" r:id="rId14"/>
    <p:sldId id="308" r:id="rId15"/>
    <p:sldId id="339" r:id="rId16"/>
    <p:sldId id="310" r:id="rId17"/>
    <p:sldId id="340" r:id="rId18"/>
    <p:sldId id="341" r:id="rId19"/>
    <p:sldId id="343" r:id="rId20"/>
    <p:sldId id="344" r:id="rId21"/>
    <p:sldId id="345" r:id="rId22"/>
    <p:sldId id="314" r:id="rId23"/>
    <p:sldId id="317" r:id="rId24"/>
    <p:sldId id="322"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3489" autoAdjust="0"/>
  </p:normalViewPr>
  <p:slideViewPr>
    <p:cSldViewPr snapToGrid="0">
      <p:cViewPr varScale="1">
        <p:scale>
          <a:sx n="68" d="100"/>
          <a:sy n="68"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65702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304761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10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7B15D63-A407-46BF-90A4-6E625821C91C}" type="datetimeFigureOut">
              <a:rPr lang="en-US" smtClean="0">
                <a:solidFill>
                  <a:prstClr val="black">
                    <a:tint val="75000"/>
                  </a:prstClr>
                </a:solidFill>
              </a:rPr>
              <a:t>5/8/2023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5/8/2023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74729"/>
            <a:ext cx="8623536" cy="49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04744" y="3564950"/>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ĐỌC</a:t>
            </a:r>
          </a:p>
        </p:txBody>
      </p:sp>
    </p:spTree>
    <p:extLst>
      <p:ext uri="{BB962C8B-B14F-4D97-AF65-F5344CB8AC3E}">
        <p14:creationId xmlns:p14="http://schemas.microsoft.com/office/powerpoint/2010/main" val="43306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800"/>
              </a:spcBef>
              <a:spcAft>
                <a:spcPts val="0"/>
              </a:spcAft>
              <a:buClrTx/>
              <a:buSzTx/>
              <a:buFont typeface="Chivo Light"/>
              <a:buNone/>
              <a:tabLst/>
              <a:defRPr/>
            </a:pPr>
            <a:r>
              <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mn-ea"/>
                <a:cs typeface="Times New Roman" panose="02020603050405020304" pitchFamily="18" charset="0"/>
                <a:sym typeface="+mn-ea"/>
              </a:rPr>
              <a:t>LUYỆN ĐỌC THEO NHÓM </a:t>
            </a:r>
            <a:r>
              <a:rPr lang="en-US" sz="6000" b="1" kern="0" dirty="0">
                <a:ln/>
                <a:solidFill>
                  <a:srgbClr val="C00000"/>
                </a:solidFill>
                <a:latin typeface="Times New Roman" panose="02020603050405020304" pitchFamily="18" charset="0"/>
                <a:cs typeface="Times New Roman" panose="02020603050405020304" pitchFamily="18" charset="0"/>
                <a:sym typeface="+mn-ea"/>
              </a:rPr>
              <a:t>3</a:t>
            </a:r>
            <a:endPar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67389534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953" y="139959"/>
            <a:ext cx="11709918"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HỒ GƯƠM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Nhà tôi ở Hà Nội, cách Hồ Gươm không xa. Từ trên cao nhìn xuống, mặt hồ như một chiếc gương bầu dục lớn, sáng long lanh.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Cầu Thê Húc màu son, cong </a:t>
            </a:r>
            <a:r>
              <a:rPr kumimoji="0" lang="en-US" sz="32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cong</a:t>
            </a: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Ngô Quân Miện</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710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800"/>
              </a:spcBef>
              <a:spcAft>
                <a:spcPts val="0"/>
              </a:spcAft>
              <a:buClrTx/>
              <a:buSzTx/>
              <a:buFont typeface="Chivo Light"/>
              <a:buNone/>
              <a:tabLst/>
              <a:defRPr/>
            </a:pPr>
            <a:r>
              <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mn-ea"/>
                <a:cs typeface="Times New Roman" panose="02020603050405020304" pitchFamily="18" charset="0"/>
                <a:sym typeface="+mn-ea"/>
              </a:rPr>
              <a:t>LUYỆN ĐỌC CẢ BÀI</a:t>
            </a:r>
            <a:endPar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56133040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953" y="139959"/>
            <a:ext cx="11709918"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HỒ GƯƠM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Nhà tôi ở Hà Nội, cách Hồ Gươm không xa. Từ trên cao nhìn xuống, mặt hồ như một chiếc gương bầu dục lớn, sáng long lanh.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Cầu Thê Húc màu son, cong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Ngô Quân Miện</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250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800"/>
              </a:spcBef>
              <a:spcAft>
                <a:spcPts val="0"/>
              </a:spcAft>
              <a:buClrTx/>
              <a:buSzTx/>
              <a:buFont typeface="Chivo Light"/>
              <a:buNone/>
              <a:tabLst/>
              <a:defRPr/>
            </a:pPr>
            <a:r>
              <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mn-ea"/>
                <a:cs typeface="Times New Roman" panose="02020603050405020304" pitchFamily="18" charset="0"/>
                <a:sym typeface="+mn-ea"/>
              </a:rPr>
              <a:t>TÌM HIỂU BÀI</a:t>
            </a:r>
            <a:endPar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23291515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436" y="336193"/>
            <a:ext cx="5831824"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Nhà tôi ở Hà Nội, cách Hồ Gươm không xa. Từ trên cao nhìn xuống, mặt hồ như một chiếc gương bầu dục lớn, sáng long lanh.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Cầu Thê Húc màu son, cong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Ngô Quân Miện</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Connector 5"/>
          <p:cNvCxnSpPr/>
          <p:nvPr/>
        </p:nvCxnSpPr>
        <p:spPr>
          <a:xfrm>
            <a:off x="6092890" y="242596"/>
            <a:ext cx="0" cy="6188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23521" y="653143"/>
            <a:ext cx="5753878" cy="954107"/>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Bài văn tả những cảnh đẹp nào ở Hồ Gươm?</a:t>
            </a:r>
            <a:endParaRPr lang="vi-VN" sz="2800" dirty="0">
              <a:solidFill>
                <a:srgbClr val="0070C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6223521" y="1709888"/>
            <a:ext cx="2565469" cy="2423573"/>
            <a:chOff x="3552095" y="68470"/>
            <a:chExt cx="3739959" cy="4120405"/>
          </a:xfrm>
        </p:grpSpPr>
        <p:pic>
          <p:nvPicPr>
            <p:cNvPr id="9" name="Picture 4" descr="ĐỀN NGỌC SƠN, CẦU THÊ HÚC - BIỂU TƯỢNG VĂN HOÁ ĐẤT THỦ Đ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095" y="68470"/>
              <a:ext cx="3713410" cy="322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5723" y="3502390"/>
              <a:ext cx="3476331" cy="686485"/>
            </a:xfrm>
            <a:prstGeom prst="rect">
              <a:avLst/>
            </a:prstGeom>
            <a:noFill/>
          </p:spPr>
          <p:txBody>
            <a:bodyPr wrap="square" rtlCol="0">
              <a:sp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CẦU THÊ HÚC</a:t>
              </a:r>
              <a:endParaRPr lang="vi-VN" sz="2200" b="1" dirty="0">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9100460" y="1709888"/>
            <a:ext cx="2722651" cy="2423573"/>
            <a:chOff x="9100460" y="1709888"/>
            <a:chExt cx="2722651" cy="2586260"/>
          </a:xfrm>
        </p:grpSpPr>
        <p:sp>
          <p:nvSpPr>
            <p:cNvPr id="13" name="TextBox 12"/>
            <p:cNvSpPr txBox="1"/>
            <p:nvPr/>
          </p:nvSpPr>
          <p:spPr>
            <a:xfrm>
              <a:off x="9282075" y="3865261"/>
              <a:ext cx="2541036" cy="430887"/>
            </a:xfrm>
            <a:prstGeom prst="rect">
              <a:avLst/>
            </a:prstGeom>
            <a:noFill/>
          </p:spPr>
          <p:txBody>
            <a:bodyPr wrap="square" rtlCol="0">
              <a:sp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ĐỀN NGỌC SƠN</a:t>
              </a:r>
              <a:endParaRPr lang="vi-VN" sz="2200" b="1" dirty="0">
                <a:solidFill>
                  <a:srgbClr val="FF0000"/>
                </a:solidFill>
                <a:latin typeface="Times New Roman" panose="02020603050405020304" pitchFamily="18" charset="0"/>
                <a:cs typeface="Times New Roman" panose="02020603050405020304" pitchFamily="18" charset="0"/>
              </a:endParaRPr>
            </a:p>
          </p:txBody>
        </p:sp>
        <p:pic>
          <p:nvPicPr>
            <p:cNvPr id="14" name="Picture 2" descr="duong dan vao 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0460" y="1709888"/>
              <a:ext cx="2708764" cy="2052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6273287" y="4323425"/>
            <a:ext cx="2515703" cy="2369309"/>
            <a:chOff x="223933" y="336048"/>
            <a:chExt cx="3632740" cy="5538411"/>
          </a:xfrm>
        </p:grpSpPr>
        <p:pic>
          <p:nvPicPr>
            <p:cNvPr id="17" name="Picture 2" descr="Hồ Hoàn Kiếm - THÔNG TIN DU LỊCH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933" y="336048"/>
              <a:ext cx="3632740" cy="4534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89290" y="4958204"/>
              <a:ext cx="2625889" cy="916255"/>
            </a:xfrm>
            <a:prstGeom prst="rect">
              <a:avLst/>
            </a:prstGeom>
            <a:noFill/>
          </p:spPr>
          <p:txBody>
            <a:bodyPr wrap="square" rtlCol="0">
              <a:sp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THÁP RÙA</a:t>
              </a:r>
              <a:endParaRPr lang="vi-VN" sz="22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390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88" y="719649"/>
            <a:ext cx="5411943"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 Thê Húc màu son, cong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p:txBody>
      </p:sp>
      <p:cxnSp>
        <p:nvCxnSpPr>
          <p:cNvPr id="6" name="Straight Connector 5"/>
          <p:cNvCxnSpPr/>
          <p:nvPr/>
        </p:nvCxnSpPr>
        <p:spPr>
          <a:xfrm>
            <a:off x="5533053" y="205273"/>
            <a:ext cx="0" cy="6188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38327" y="905069"/>
            <a:ext cx="621108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Cầu</a:t>
            </a:r>
            <a:r>
              <a:rPr kumimoji="0" lang="en-US" sz="32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Thê Húc được miêu tả như thế nào</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cxnSp>
        <p:nvCxnSpPr>
          <p:cNvPr id="3" name="Straight Connector 2"/>
          <p:cNvCxnSpPr/>
          <p:nvPr/>
        </p:nvCxnSpPr>
        <p:spPr>
          <a:xfrm>
            <a:off x="783771" y="1194318"/>
            <a:ext cx="44786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5078" y="1710610"/>
            <a:ext cx="5231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5078" y="2177142"/>
            <a:ext cx="30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4" descr="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491" y="2376102"/>
            <a:ext cx="4282752" cy="32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3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88" y="719649"/>
            <a:ext cx="5411943"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Cầu Thê Húc màu son, cong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p:txBody>
      </p:sp>
      <p:cxnSp>
        <p:nvCxnSpPr>
          <p:cNvPr id="6" name="Straight Connector 5"/>
          <p:cNvCxnSpPr/>
          <p:nvPr/>
        </p:nvCxnSpPr>
        <p:spPr>
          <a:xfrm>
            <a:off x="5533053" y="205273"/>
            <a:ext cx="0" cy="6188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38327" y="905069"/>
            <a:ext cx="621108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Nói</a:t>
            </a:r>
            <a:r>
              <a:rPr kumimoji="0" lang="en-US" sz="32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1 – 2 câu giới thiệu về Tháp Rùa.</a:t>
            </a: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2" descr="hogu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431" y="2177142"/>
            <a:ext cx="5462165" cy="35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835972" y="2625011"/>
            <a:ext cx="62110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Tháp</a:t>
            </a:r>
            <a:r>
              <a:rPr kumimoji="0" lang="en-US" sz="32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Rùa ở Hồ Gươm.</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5835972" y="3560122"/>
            <a:ext cx="621108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Tháp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được xây trên gò đất giữa hồ, có tường rêu cổ kính, cỏ mọc xanh um.</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709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92" y="791313"/>
            <a:ext cx="5411943" cy="5016758"/>
          </a:xfrm>
          <a:prstGeom prst="rect">
            <a:avLst/>
          </a:prstGeom>
          <a:noFill/>
        </p:spPr>
        <p:txBody>
          <a:bodyPr wrap="square" rtlCol="0">
            <a:spAutoFit/>
          </a:bodyPr>
          <a:lstStyle/>
          <a:p>
            <a:pPr lvl="0" algn="just">
              <a:defRPr/>
            </a:pPr>
            <a:r>
              <a:rPr lang="en-US" sz="3200" dirty="0">
                <a:solidFill>
                  <a:prstClr val="black"/>
                </a:solidFill>
                <a:latin typeface="Times New Roman" panose="02020603050405020304" pitchFamily="18" charset="0"/>
                <a:cs typeface="Times New Roman" panose="02020603050405020304" pitchFamily="18" charset="0"/>
              </a:rPr>
              <a:t>      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cxnSp>
        <p:nvCxnSpPr>
          <p:cNvPr id="6" name="Straight Connector 5"/>
          <p:cNvCxnSpPr/>
          <p:nvPr/>
        </p:nvCxnSpPr>
        <p:spPr>
          <a:xfrm>
            <a:off x="5533053" y="205273"/>
            <a:ext cx="0" cy="6188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38327" y="905069"/>
            <a:ext cx="621108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Khi thấy</a:t>
            </a:r>
            <a:r>
              <a:rPr kumimoji="0" lang="en-US" sz="32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rùa hiện lên trên mặt hồ, tác giả nghĩ đến điều gì?</a:t>
            </a: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Connector 7"/>
          <p:cNvCxnSpPr/>
          <p:nvPr/>
        </p:nvCxnSpPr>
        <p:spPr>
          <a:xfrm>
            <a:off x="1138334" y="4711959"/>
            <a:ext cx="42360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9721" y="5228253"/>
            <a:ext cx="5184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9721" y="5666792"/>
            <a:ext cx="3822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38326" y="2690327"/>
            <a:ext cx="621108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Vì sao tác giả lại nghĩ đây là con rùa đã từng ngậm thanh kiếm của vua Lê?</a:t>
            </a: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396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155" y="3095044"/>
            <a:ext cx="9852277" cy="584775"/>
          </a:xfrm>
          <a:prstGeom prst="rect">
            <a:avLst/>
          </a:prstGeom>
        </p:spPr>
        <p:txBody>
          <a:bodyPr wrap="square">
            <a:spAutoFit/>
          </a:bodyPr>
          <a:lstStyle/>
          <a:p>
            <a:r>
              <a:rPr lang="vi-VN" sz="3200" dirty="0"/>
              <a:t>https://www.youtube.com/watch?v=dIp34UXzofE</a:t>
            </a:r>
          </a:p>
        </p:txBody>
      </p:sp>
      <p:sp>
        <p:nvSpPr>
          <p:cNvPr id="5" name="TextBox 4"/>
          <p:cNvSpPr txBox="1"/>
          <p:nvPr/>
        </p:nvSpPr>
        <p:spPr>
          <a:xfrm>
            <a:off x="1990004" y="1390262"/>
            <a:ext cx="8354210" cy="707886"/>
          </a:xfrm>
          <a:prstGeom prst="rect">
            <a:avLst/>
          </a:prstGeom>
          <a:noFill/>
        </p:spPr>
        <p:txBody>
          <a:bodyPr wrap="none" rtlCol="0">
            <a:spAutoFit/>
          </a:bodyPr>
          <a:lstStyle/>
          <a:p>
            <a:r>
              <a:rPr lang="en-US" sz="4000" dirty="0" smtClean="0">
                <a:latin typeface="Times New Roman" panose="02020603050405020304" pitchFamily="18" charset="0"/>
                <a:cs typeface="Times New Roman" panose="02020603050405020304" pitchFamily="18" charset="0"/>
              </a:rPr>
              <a:t>Video TRUYỀN THUYẾT HỒ GƯƠM</a:t>
            </a:r>
          </a:p>
        </p:txBody>
      </p:sp>
    </p:spTree>
    <p:extLst>
      <p:ext uri="{BB962C8B-B14F-4D97-AF65-F5344CB8AC3E}">
        <p14:creationId xmlns:p14="http://schemas.microsoft.com/office/powerpoint/2010/main" val="3451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515" y="0"/>
            <a:ext cx="8492247" cy="12039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41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41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những gì về Thủ đô Hà Nội</a:t>
            </a:r>
            <a:r>
              <a:rPr kumimoji="0" lang="en-US" sz="41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116092" y="1426220"/>
            <a:ext cx="3798683" cy="4177865"/>
            <a:chOff x="20841" y="2455204"/>
            <a:chExt cx="5742797" cy="4248394"/>
          </a:xfrm>
        </p:grpSpPr>
        <p:pic>
          <p:nvPicPr>
            <p:cNvPr id="5" name="Picture 4"/>
            <p:cNvPicPr>
              <a:picLocks noChangeAspect="1"/>
            </p:cNvPicPr>
            <p:nvPr/>
          </p:nvPicPr>
          <p:blipFill>
            <a:blip r:embed="rId2"/>
            <a:stretch>
              <a:fillRect/>
            </a:stretch>
          </p:blipFill>
          <p:spPr>
            <a:xfrm>
              <a:off x="20841" y="2455204"/>
              <a:ext cx="5742797" cy="3628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649431" y="6296734"/>
              <a:ext cx="2485616" cy="406864"/>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LĂNG BÁC</a:t>
              </a:r>
              <a:endParaRPr lang="vi-VN" sz="2000" b="1" dirty="0">
                <a:solidFill>
                  <a:srgbClr val="FF0000"/>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4041142" y="1388475"/>
            <a:ext cx="3935934" cy="4228236"/>
            <a:chOff x="5763638" y="1471127"/>
            <a:chExt cx="6428362" cy="5301723"/>
          </a:xfrm>
        </p:grpSpPr>
        <p:pic>
          <p:nvPicPr>
            <p:cNvPr id="6" name="Picture 5" descr="Tour tham quan Hà Nội trong ngày khởi hành hàng ngày - Cho Tour V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638" y="1471127"/>
              <a:ext cx="6428362" cy="4612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78051" y="6271158"/>
              <a:ext cx="3864054" cy="501692"/>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CHÙA MỘT CỘT</a:t>
              </a:r>
              <a:endParaRPr lang="vi-VN" sz="2000" b="1" dirty="0">
                <a:solidFill>
                  <a:srgbClr val="FF0000"/>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8103443" y="1437962"/>
            <a:ext cx="4002832" cy="4204276"/>
            <a:chOff x="8103443" y="1437962"/>
            <a:chExt cx="4002832" cy="4204276"/>
          </a:xfrm>
        </p:grpSpPr>
        <p:pic>
          <p:nvPicPr>
            <p:cNvPr id="11" name="Picture 10"/>
            <p:cNvPicPr>
              <a:picLocks noChangeAspect="1"/>
            </p:cNvPicPr>
            <p:nvPr/>
          </p:nvPicPr>
          <p:blipFill>
            <a:blip r:embed="rId4"/>
            <a:stretch>
              <a:fillRect/>
            </a:stretch>
          </p:blipFill>
          <p:spPr>
            <a:xfrm>
              <a:off x="8103443" y="1437962"/>
              <a:ext cx="4002832" cy="3629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8422557" y="5242128"/>
              <a:ext cx="3683718"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VĂN MIẾU QUỐC TỬ GIÁM</a:t>
              </a:r>
              <a:endParaRPr lang="vi-VN" sz="20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67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a16="http://schemas.microsoft.com/office/drawing/2014/main"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E2078E-5D2C-4A8F-BF18-327F618A334C}"/>
              </a:ext>
            </a:extLst>
          </p:cNvPr>
          <p:cNvSpPr txBox="1"/>
          <p:nvPr/>
        </p:nvSpPr>
        <p:spPr>
          <a:xfrm>
            <a:off x="557937" y="2818689"/>
            <a:ext cx="11031794" cy="1754326"/>
          </a:xfrm>
          <a:prstGeom prst="rect">
            <a:avLst/>
          </a:prstGeom>
          <a:noFill/>
        </p:spPr>
        <p:txBody>
          <a:bodyPr wrap="square" rtlCol="0">
            <a:spAutoFit/>
          </a:bodyPr>
          <a:lstStyle/>
          <a:p>
            <a:pPr lvl="0" algn="just">
              <a:lnSpc>
                <a:spcPct val="150000"/>
              </a:lnSpc>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 </a:t>
            </a:r>
            <a:r>
              <a:rPr lang="vi-VN" sz="3600" b="1" dirty="0" smtClean="0">
                <a:latin typeface="Times New Roman" panose="02020603050405020304" pitchFamily="18" charset="0"/>
                <a:cs typeface="Times New Roman" panose="02020603050405020304" pitchFamily="18" charset="0"/>
              </a:rPr>
              <a:t>Bài văn miêu tả cảnh đẹp của Hồ Gươm – một cảnh đẹp của Thủ đô Hà Nội.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NỘI DUNG</a:t>
            </a:r>
            <a:endPar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12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800"/>
              </a:spcBef>
              <a:spcAft>
                <a:spcPts val="0"/>
              </a:spcAft>
              <a:buClrTx/>
              <a:buSzTx/>
              <a:buFont typeface="Chivo Light"/>
              <a:buNone/>
              <a:tabLst/>
              <a:defRPr/>
            </a:pPr>
            <a:r>
              <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mn-ea"/>
                <a:cs typeface="Times New Roman" panose="02020603050405020304" pitchFamily="18" charset="0"/>
                <a:sym typeface="+mn-ea"/>
              </a:rPr>
              <a:t>LUYỆN TẬP THEO VĂN BẢN</a:t>
            </a:r>
            <a:endParaRPr kumimoji="0" lang="en-US" sz="6000" b="1" i="0" u="none" strike="noStrike" kern="0" cap="none" spc="0" normalizeH="0" baseline="0" noProof="0" dirty="0">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6175604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815F86-D1C6-4FAD-8417-45620981B463}"/>
              </a:ext>
            </a:extLst>
          </p:cNvPr>
          <p:cNvSpPr/>
          <p:nvPr/>
        </p:nvSpPr>
        <p:spPr>
          <a:xfrm>
            <a:off x="382556" y="5398"/>
            <a:ext cx="10223353" cy="738664"/>
          </a:xfrm>
          <a:prstGeom prst="rect">
            <a:avLst/>
          </a:prstGeom>
        </p:spPr>
        <p:txBody>
          <a:bodyPr wrap="square">
            <a:spAutoFit/>
          </a:bodyPr>
          <a:lstStyle/>
          <a:p>
            <a:pPr lvl="0" algn="just">
              <a:lnSpc>
                <a:spcPct val="150000"/>
              </a:lnSpc>
              <a:defRPr/>
            </a:pP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 1. </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Xếp các từ ngữ dưới đây vào nhóm thích hợp:</a:t>
            </a:r>
          </a:p>
        </p:txBody>
      </p:sp>
      <p:sp>
        <p:nvSpPr>
          <p:cNvPr id="2" name="Rounded Rectangle 1"/>
          <p:cNvSpPr/>
          <p:nvPr/>
        </p:nvSpPr>
        <p:spPr>
          <a:xfrm>
            <a:off x="457200" y="882805"/>
            <a:ext cx="1763485" cy="68683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a:t>
            </a:r>
            <a:r>
              <a:rPr lang="en-US" sz="2800" b="1" dirty="0" smtClean="0">
                <a:solidFill>
                  <a:schemeClr val="tx1"/>
                </a:solidFill>
                <a:latin typeface="Times New Roman" panose="02020603050405020304" pitchFamily="18" charset="0"/>
                <a:cs typeface="Times New Roman" panose="02020603050405020304" pitchFamily="18" charset="0"/>
              </a:rPr>
              <a:t>ong </a:t>
            </a:r>
            <a:r>
              <a:rPr lang="en-US" sz="2800" b="1" dirty="0" err="1" smtClean="0">
                <a:solidFill>
                  <a:schemeClr val="tx1"/>
                </a:solidFill>
                <a:latin typeface="Times New Roman" panose="02020603050405020304" pitchFamily="18" charset="0"/>
                <a:cs typeface="Times New Roman" panose="02020603050405020304" pitchFamily="18" charset="0"/>
              </a:rPr>
              <a:t>cong</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419740" y="882804"/>
            <a:ext cx="1593982" cy="68683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rùa</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239204" y="882804"/>
            <a:ext cx="1576874" cy="68683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l</a:t>
            </a:r>
            <a:r>
              <a:rPr lang="en-US" sz="2800" b="1" dirty="0" smtClean="0">
                <a:solidFill>
                  <a:schemeClr val="tx1"/>
                </a:solidFill>
                <a:latin typeface="Times New Roman" panose="02020603050405020304" pitchFamily="18" charset="0"/>
                <a:cs typeface="Times New Roman" panose="02020603050405020304" pitchFamily="18" charset="0"/>
              </a:rPr>
              <a:t>ớn</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6041560" y="882804"/>
            <a:ext cx="1763485" cy="68683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t</a:t>
            </a:r>
            <a:r>
              <a:rPr lang="en-US" sz="2800" b="1" dirty="0" smtClean="0">
                <a:solidFill>
                  <a:schemeClr val="tx1"/>
                </a:solidFill>
                <a:latin typeface="Times New Roman" panose="02020603050405020304" pitchFamily="18" charset="0"/>
                <a:cs typeface="Times New Roman" panose="02020603050405020304" pitchFamily="18" charset="0"/>
              </a:rPr>
              <a:t>rái bưởi</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8030527" y="882804"/>
            <a:ext cx="1993642" cy="68683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t</a:t>
            </a:r>
            <a:r>
              <a:rPr lang="en-US" sz="2800" b="1" dirty="0" smtClean="0">
                <a:solidFill>
                  <a:schemeClr val="tx1"/>
                </a:solidFill>
                <a:latin typeface="Times New Roman" panose="02020603050405020304" pitchFamily="18" charset="0"/>
                <a:cs typeface="Times New Roman" panose="02020603050405020304" pitchFamily="18" charset="0"/>
              </a:rPr>
              <a:t>hanh kiếm</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10249651" y="882804"/>
            <a:ext cx="1739603" cy="68683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xum xuê</a:t>
            </a:r>
            <a:endParaRPr lang="vi-VN"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1972258"/>
              </p:ext>
            </p:extLst>
          </p:nvPr>
        </p:nvGraphicFramePr>
        <p:xfrm>
          <a:off x="671803" y="2267331"/>
          <a:ext cx="10954140" cy="2752532"/>
        </p:xfrm>
        <a:graphic>
          <a:graphicData uri="http://schemas.openxmlformats.org/drawingml/2006/table">
            <a:tbl>
              <a:tblPr firstRow="1" bandRow="1">
                <a:tableStyleId>{5C22544A-7EE6-4342-B048-85BDC9FD1C3A}</a:tableStyleId>
              </a:tblPr>
              <a:tblGrid>
                <a:gridCol w="5477070">
                  <a:extLst>
                    <a:ext uri="{9D8B030D-6E8A-4147-A177-3AD203B41FA5}">
                      <a16:colId xmlns:a16="http://schemas.microsoft.com/office/drawing/2014/main" val="1900078"/>
                    </a:ext>
                  </a:extLst>
                </a:gridCol>
                <a:gridCol w="5477070">
                  <a:extLst>
                    <a:ext uri="{9D8B030D-6E8A-4147-A177-3AD203B41FA5}">
                      <a16:colId xmlns:a16="http://schemas.microsoft.com/office/drawing/2014/main" val="2627429485"/>
                    </a:ext>
                  </a:extLst>
                </a:gridCol>
              </a:tblGrid>
              <a:tr h="595491">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Từ</a:t>
                      </a:r>
                      <a:r>
                        <a:rPr lang="en-US" sz="2800" baseline="0" dirty="0" smtClean="0">
                          <a:solidFill>
                            <a:srgbClr val="FF0000"/>
                          </a:solidFill>
                          <a:latin typeface="Times New Roman" panose="02020603050405020304" pitchFamily="18" charset="0"/>
                          <a:cs typeface="Times New Roman" panose="02020603050405020304" pitchFamily="18" charset="0"/>
                        </a:rPr>
                        <a:t> ngữ sự vật</a:t>
                      </a:r>
                      <a:endParaRPr lang="vi-VN" sz="2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Từ ngữ</a:t>
                      </a:r>
                      <a:r>
                        <a:rPr lang="en-US" sz="2800" baseline="0" dirty="0" smtClean="0">
                          <a:solidFill>
                            <a:srgbClr val="FF0000"/>
                          </a:solidFill>
                          <a:latin typeface="Times New Roman" panose="02020603050405020304" pitchFamily="18" charset="0"/>
                          <a:cs typeface="Times New Roman" panose="02020603050405020304" pitchFamily="18" charset="0"/>
                        </a:rPr>
                        <a:t> chỉ đặc điểm</a:t>
                      </a:r>
                      <a:endParaRPr lang="vi-VN" sz="2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3880042"/>
                  </a:ext>
                </a:extLst>
              </a:tr>
              <a:tr h="2157041">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9137925"/>
                  </a:ext>
                </a:extLst>
              </a:tr>
            </a:tbl>
          </a:graphicData>
        </a:graphic>
      </p:graphicFrame>
      <p:sp>
        <p:nvSpPr>
          <p:cNvPr id="12" name="Title 1">
            <a:extLst>
              <a:ext uri="{FF2B5EF4-FFF2-40B4-BE49-F238E27FC236}">
                <a16:creationId xmlns:a16="http://schemas.microsoft.com/office/drawing/2014/main" id="{4BA84101-E76D-444F-9FBC-5CC1197E63EE}"/>
              </a:ext>
            </a:extLst>
          </p:cNvPr>
          <p:cNvSpPr txBox="1">
            <a:spLocks/>
          </p:cNvSpPr>
          <p:nvPr/>
        </p:nvSpPr>
        <p:spPr>
          <a:xfrm>
            <a:off x="671803" y="5126669"/>
            <a:ext cx="11135242" cy="791209"/>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dirty="0">
                <a:solidFill>
                  <a:srgbClr val="FF0000"/>
                </a:solidFill>
                <a:latin typeface="Times New Roman" panose="02020603050405020304" pitchFamily="18" charset="0"/>
                <a:cs typeface="Times New Roman" panose="02020603050405020304" pitchFamily="18" charset="0"/>
              </a:rPr>
              <a:t>Từ ngữ chỉ sự vật là những từ ngữ chỉ người, đồ vật, con vật, cây cối, cảnh vật, hiện tượng thiên nhiên,…</a:t>
            </a:r>
          </a:p>
        </p:txBody>
      </p:sp>
      <p:sp>
        <p:nvSpPr>
          <p:cNvPr id="16" name="Title 1">
            <a:extLst>
              <a:ext uri="{FF2B5EF4-FFF2-40B4-BE49-F238E27FC236}">
                <a16:creationId xmlns:a16="http://schemas.microsoft.com/office/drawing/2014/main" id="{4BA84101-E76D-444F-9FBC-5CC1197E63EE}"/>
              </a:ext>
            </a:extLst>
          </p:cNvPr>
          <p:cNvSpPr txBox="1">
            <a:spLocks/>
          </p:cNvSpPr>
          <p:nvPr/>
        </p:nvSpPr>
        <p:spPr>
          <a:xfrm>
            <a:off x="671803" y="5917878"/>
            <a:ext cx="11135242" cy="791209"/>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dirty="0" smtClean="0">
                <a:solidFill>
                  <a:srgbClr val="00B050"/>
                </a:solidFill>
                <a:latin typeface="Times New Roman" pitchFamily="18" charset="0"/>
                <a:cs typeface="Times New Roman" pitchFamily="18" charset="0"/>
              </a:rPr>
              <a:t>Từ chỉ đặc điểm là những từ chỉ: màu sắc, hình dáng, kích thước, khoảng cách, số lượng, khối lượng, cảm giác, tính chất, tính cách.</a:t>
            </a:r>
            <a:endParaRPr lang="en-US" sz="2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6835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4.375E-6 -3.7037E-6 L 0.51093 0.30949 " pathEditMode="relative" rAng="0" ptsTypes="AA">
                                      <p:cBhvr>
                                        <p:cTn id="36" dur="2000" fill="hold"/>
                                        <p:tgtEl>
                                          <p:spTgt spid="2"/>
                                        </p:tgtEl>
                                        <p:attrNameLst>
                                          <p:attrName>ppt_x</p:attrName>
                                          <p:attrName>ppt_y</p:attrName>
                                        </p:attrNameLst>
                                      </p:cBhvr>
                                      <p:rCtr x="25547" y="15463"/>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2.08333E-6 -3.7037E-6 L -0.10534 0.30834 " pathEditMode="relative" rAng="0" ptsTypes="AA">
                                      <p:cBhvr>
                                        <p:cTn id="40" dur="2000" fill="hold"/>
                                        <p:tgtEl>
                                          <p:spTgt spid="9"/>
                                        </p:tgtEl>
                                        <p:attrNameLst>
                                          <p:attrName>ppt_x</p:attrName>
                                          <p:attrName>ppt_y</p:attrName>
                                        </p:attrNameLst>
                                      </p:cBhvr>
                                      <p:rCtr x="-5273" y="15417"/>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2" nodeType="clickEffect">
                                  <p:stCondLst>
                                    <p:cond delay="0"/>
                                  </p:stCondLst>
                                  <p:childTnLst>
                                    <p:animMotion origin="layout" path="M 2.08333E-7 -3.7037E-6 L 0.39583 0.30949 " pathEditMode="relative" rAng="0" ptsTypes="AA">
                                      <p:cBhvr>
                                        <p:cTn id="44" dur="2000" fill="hold"/>
                                        <p:tgtEl>
                                          <p:spTgt spid="10"/>
                                        </p:tgtEl>
                                        <p:attrNameLst>
                                          <p:attrName>ppt_x</p:attrName>
                                          <p:attrName>ppt_y</p:attrName>
                                        </p:attrNameLst>
                                      </p:cBhvr>
                                      <p:rCtr x="19792" y="15463"/>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1.45833E-6 -3.7037E-6 L -0.19896 0.30579 " pathEditMode="relative" rAng="0" ptsTypes="AA">
                                      <p:cBhvr>
                                        <p:cTn id="48" dur="2000" fill="hold"/>
                                        <p:tgtEl>
                                          <p:spTgt spid="11"/>
                                        </p:tgtEl>
                                        <p:attrNameLst>
                                          <p:attrName>ppt_x</p:attrName>
                                          <p:attrName>ppt_y</p:attrName>
                                        </p:attrNameLst>
                                      </p:cBhvr>
                                      <p:rCtr x="-9948" y="15278"/>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58333E-6 -3.7037E-6 L -0.57122 0.46204 " pathEditMode="relative" rAng="0" ptsTypes="AA">
                                      <p:cBhvr>
                                        <p:cTn id="52" dur="2000" fill="hold"/>
                                        <p:tgtEl>
                                          <p:spTgt spid="13"/>
                                        </p:tgtEl>
                                        <p:attrNameLst>
                                          <p:attrName>ppt_x</p:attrName>
                                          <p:attrName>ppt_y</p:attrName>
                                        </p:attrNameLst>
                                      </p:cBhvr>
                                      <p:rCtr x="-28568" y="23102"/>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8.33333E-7 -3.7037E-6 L -0.29596 0.44445 " pathEditMode="relative" rAng="0" ptsTypes="AA">
                                      <p:cBhvr>
                                        <p:cTn id="56" dur="2000" fill="hold"/>
                                        <p:tgtEl>
                                          <p:spTgt spid="15"/>
                                        </p:tgtEl>
                                        <p:attrNameLst>
                                          <p:attrName>ppt_x</p:attrName>
                                          <p:attrName>ppt_y</p:attrName>
                                        </p:attrNameLst>
                                      </p:cBhvr>
                                      <p:rCtr x="-14805" y="22222"/>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2" grpId="1" animBg="1"/>
      <p:bldP spid="9" grpId="0" animBg="1"/>
      <p:bldP spid="9" grpId="1" animBg="1"/>
      <p:bldP spid="10" grpId="0" animBg="1"/>
      <p:bldP spid="10" grpId="2" animBg="1"/>
      <p:bldP spid="11" grpId="0" animBg="1"/>
      <p:bldP spid="11" grpId="1" animBg="1"/>
      <p:bldP spid="13" grpId="0" animBg="1"/>
      <p:bldP spid="13" grpId="1" animBg="1"/>
      <p:bldP spid="15" grpId="0" animBg="1"/>
      <p:bldP spid="15" grpId="1" animBg="1"/>
      <p:bldP spid="1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84" y="534695"/>
            <a:ext cx="5390270" cy="54014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Nhà tôi ở Hà Nội, cách Hồ Gươm không xa. Từ trên cao nhìn xuống, mặt hồ như một chiếc gương bầu dục lớn, sáng long lanh.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Cầu Thê Húc màu son, cong </a:t>
            </a:r>
            <a:r>
              <a:rPr kumimoji="0" lang="en-US" sz="23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cong</a:t>
            </a: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cxnSp>
        <p:nvCxnSpPr>
          <p:cNvPr id="6" name="Straight Connector 5"/>
          <p:cNvCxnSpPr/>
          <p:nvPr/>
        </p:nvCxnSpPr>
        <p:spPr>
          <a:xfrm>
            <a:off x="5570377" y="242596"/>
            <a:ext cx="0" cy="6188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0815F86-D1C6-4FAD-8417-45620981B463}"/>
              </a:ext>
            </a:extLst>
          </p:cNvPr>
          <p:cNvSpPr/>
          <p:nvPr/>
        </p:nvSpPr>
        <p:spPr>
          <a:xfrm>
            <a:off x="5812973" y="644129"/>
            <a:ext cx="5845627" cy="1133965"/>
          </a:xfrm>
          <a:prstGeom prst="rect">
            <a:avLst/>
          </a:prstGeom>
        </p:spPr>
        <p:txBody>
          <a:bodyPr wrap="square">
            <a:spAutoFit/>
          </a:bodyPr>
          <a:lstStyle/>
          <a:p>
            <a:pPr lvl="0" algn="just">
              <a:lnSpc>
                <a:spcPct val="150000"/>
              </a:lnSpc>
              <a:defRPr/>
            </a:pP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 2. </a:t>
            </a:r>
            <a:r>
              <a:rPr lang="en-US"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 hợp từ ngữ ở câu A với từ ngữ ở câu B để tạo câu:</a:t>
            </a:r>
          </a:p>
        </p:txBody>
      </p:sp>
      <p:sp>
        <p:nvSpPr>
          <p:cNvPr id="2" name="TextBox 1"/>
          <p:cNvSpPr txBox="1"/>
          <p:nvPr/>
        </p:nvSpPr>
        <p:spPr>
          <a:xfrm>
            <a:off x="5812973" y="2154615"/>
            <a:ext cx="2453950" cy="369332"/>
          </a:xfrm>
          <a:prstGeom prst="rect">
            <a:avLst/>
          </a:prstGeom>
          <a:solidFill>
            <a:schemeClr val="accent4">
              <a:lumMod val="60000"/>
              <a:lumOff val="40000"/>
            </a:schemeClr>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a:t>
            </a:r>
            <a:endParaRPr lang="vi-VN"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812973" y="2866102"/>
            <a:ext cx="2453950" cy="369332"/>
          </a:xfrm>
          <a:prstGeom prst="rect">
            <a:avLst/>
          </a:prstGeom>
          <a:solidFill>
            <a:schemeClr val="accent4">
              <a:lumMod val="40000"/>
              <a:lumOff val="6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Mặt hồ</a:t>
            </a:r>
            <a:endParaRPr lang="vi-VN"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812973" y="3611955"/>
            <a:ext cx="2453950" cy="369332"/>
          </a:xfrm>
          <a:prstGeom prst="rect">
            <a:avLst/>
          </a:prstGeom>
          <a:solidFill>
            <a:schemeClr val="accent4">
              <a:lumMod val="40000"/>
              <a:lumOff val="6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Cầu Thê Húc cong </a:t>
            </a:r>
            <a:r>
              <a:rPr lang="en-US" dirty="0" err="1" smtClean="0">
                <a:latin typeface="Times New Roman" panose="02020603050405020304" pitchFamily="18" charset="0"/>
                <a:cs typeface="Times New Roman" panose="02020603050405020304" pitchFamily="18" charset="0"/>
              </a:rPr>
              <a:t>cong</a:t>
            </a:r>
            <a:endParaRPr lang="vi-VN"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812973" y="4327372"/>
            <a:ext cx="2453950" cy="369332"/>
          </a:xfrm>
          <a:prstGeom prst="rect">
            <a:avLst/>
          </a:prstGeom>
          <a:solidFill>
            <a:schemeClr val="accent4">
              <a:lumMod val="40000"/>
              <a:lumOff val="6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Đầu rùa to</a:t>
            </a:r>
            <a:endParaRPr lang="vi-VN"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032033" y="2154615"/>
            <a:ext cx="2920482" cy="369332"/>
          </a:xfrm>
          <a:prstGeom prst="rect">
            <a:avLst/>
          </a:prstGeom>
          <a:solidFill>
            <a:schemeClr val="accent4">
              <a:lumMod val="60000"/>
              <a:lumOff val="4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B</a:t>
            </a:r>
            <a:endParaRPr lang="vi-VN"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9032033" y="2884573"/>
            <a:ext cx="2920482" cy="369332"/>
          </a:xfrm>
          <a:prstGeom prst="rect">
            <a:avLst/>
          </a:prstGeom>
          <a:solidFill>
            <a:schemeClr val="accent4">
              <a:lumMod val="40000"/>
              <a:lumOff val="6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hư con tôm.</a:t>
            </a:r>
            <a:endParaRPr lang="vi-VN"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032033" y="3568434"/>
            <a:ext cx="2920482" cy="369332"/>
          </a:xfrm>
          <a:prstGeom prst="rect">
            <a:avLst/>
          </a:prstGeom>
          <a:solidFill>
            <a:schemeClr val="accent4">
              <a:lumMod val="40000"/>
              <a:lumOff val="6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như </a:t>
            </a:r>
            <a:r>
              <a:rPr lang="en-US" dirty="0" smtClean="0">
                <a:latin typeface="Times New Roman" panose="02020603050405020304" pitchFamily="18" charset="0"/>
                <a:cs typeface="Times New Roman" panose="02020603050405020304" pitchFamily="18" charset="0"/>
              </a:rPr>
              <a:t>trái bưởi.</a:t>
            </a:r>
            <a:endParaRPr lang="vi-VN"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032033" y="4327372"/>
            <a:ext cx="2920482" cy="369332"/>
          </a:xfrm>
          <a:prstGeom prst="rect">
            <a:avLst/>
          </a:prstGeom>
          <a:solidFill>
            <a:schemeClr val="accent4">
              <a:lumMod val="40000"/>
              <a:lumOff val="6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như </a:t>
            </a:r>
            <a:r>
              <a:rPr lang="en-US" dirty="0" smtClean="0">
                <a:latin typeface="Times New Roman" panose="02020603050405020304" pitchFamily="18" charset="0"/>
                <a:cs typeface="Times New Roman" panose="02020603050405020304" pitchFamily="18" charset="0"/>
              </a:rPr>
              <a:t>chiếc gương bầu dục lớn</a:t>
            </a:r>
            <a:endParaRPr lang="vi-VN" dirty="0">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3573624" y="1287625"/>
            <a:ext cx="1875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5706" y="1626637"/>
            <a:ext cx="47181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7" idx="1"/>
          </p:cNvCxnSpPr>
          <p:nvPr/>
        </p:nvCxnSpPr>
        <p:spPr>
          <a:xfrm>
            <a:off x="8266923" y="3055844"/>
            <a:ext cx="765110" cy="14561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29341" y="1943878"/>
            <a:ext cx="4719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5706" y="2317510"/>
            <a:ext cx="3953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5" idx="1"/>
          </p:cNvCxnSpPr>
          <p:nvPr/>
        </p:nvCxnSpPr>
        <p:spPr>
          <a:xfrm flipV="1">
            <a:off x="8266923" y="3069239"/>
            <a:ext cx="765110" cy="716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9341" y="3701551"/>
            <a:ext cx="46450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5706" y="4059225"/>
            <a:ext cx="51287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266923" y="3801177"/>
            <a:ext cx="765110" cy="716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7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2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22" presetClass="entr" presetSubtype="8"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933" y="336048"/>
            <a:ext cx="3632740" cy="5142980"/>
            <a:chOff x="223933" y="336048"/>
            <a:chExt cx="3632740" cy="5142980"/>
          </a:xfrm>
        </p:grpSpPr>
        <p:pic>
          <p:nvPicPr>
            <p:cNvPr id="2050" name="Picture 2" descr="Hồ Hoàn Kiếm - THÔNG TIN DU LỊCH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933" y="336048"/>
              <a:ext cx="3632740" cy="4534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1081386" y="5017363"/>
              <a:ext cx="1829765"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THÁP RÙA</a:t>
              </a:r>
              <a:endParaRPr lang="vi-VN" sz="2400" b="1" dirty="0">
                <a:solidFill>
                  <a:srgbClr val="FF0000"/>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4150589" y="336048"/>
            <a:ext cx="3713410" cy="5142979"/>
            <a:chOff x="4150589" y="336048"/>
            <a:chExt cx="3713410" cy="5142979"/>
          </a:xfrm>
        </p:grpSpPr>
        <p:pic>
          <p:nvPicPr>
            <p:cNvPr id="2052" name="Picture 4" descr="ĐỀN NGỌC SƠN, CẦU THÊ HÚC - BIỂU TƯỢNG VĂN HOÁ ĐẤT THỦ Đ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589" y="336048"/>
              <a:ext cx="3713410" cy="4478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4961782" y="5017362"/>
              <a:ext cx="2428063"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CẦU THÊ HÚC</a:t>
              </a:r>
              <a:endParaRPr lang="vi-VN" sz="2400" b="1" dirty="0">
                <a:solidFill>
                  <a:srgbClr val="FF000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8157915" y="336048"/>
            <a:ext cx="3713410" cy="5142978"/>
            <a:chOff x="8157915" y="336048"/>
            <a:chExt cx="3713410" cy="5142978"/>
          </a:xfrm>
        </p:grpSpPr>
        <p:pic>
          <p:nvPicPr>
            <p:cNvPr id="2054" name="Picture 6" descr="Tập tin:Cổng đền Ngọc Sơn.jpg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915" y="336048"/>
              <a:ext cx="3713410" cy="4478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8836091" y="5017361"/>
              <a:ext cx="254103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ĐỀN NGỌC SƠN</a:t>
              </a:r>
              <a:endParaRPr lang="vi-VN" sz="24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42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DFE778A8-246E-4B62-B5A5-6F393F9E5BF2}"/>
              </a:ext>
            </a:extLst>
          </p:cNvPr>
          <p:cNvSpPr txBox="1"/>
          <p:nvPr/>
        </p:nvSpPr>
        <p:spPr>
          <a:xfrm>
            <a:off x="2953139" y="340116"/>
            <a:ext cx="5705670" cy="8296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HỒ</a:t>
            </a:r>
            <a:r>
              <a:rPr kumimoji="0" lang="en-US" sz="3600" b="1" i="0" u="none" strike="noStrike" kern="1200" cap="none" spc="0" normalizeH="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GƯƠM</a:t>
            </a:r>
            <a:endParaRPr kumimoji="0" lang="en-US" sz="3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b="7615"/>
          <a:stretch/>
        </p:blipFill>
        <p:spPr>
          <a:xfrm>
            <a:off x="45098" y="1212780"/>
            <a:ext cx="12101804" cy="4768142"/>
          </a:xfrm>
          <a:prstGeom prst="rect">
            <a:avLst/>
          </a:prstGeom>
          <a:ln>
            <a:noFill/>
          </a:ln>
          <a:effectLst>
            <a:softEdge rad="112500"/>
          </a:effectLst>
        </p:spPr>
      </p:pic>
    </p:spTree>
    <p:extLst>
      <p:ext uri="{BB962C8B-B14F-4D97-AF65-F5344CB8AC3E}">
        <p14:creationId xmlns:p14="http://schemas.microsoft.com/office/powerpoint/2010/main" val="13394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953" y="139959"/>
            <a:ext cx="11709918" cy="649408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HỒ GƯƠM</a:t>
            </a:r>
          </a:p>
          <a:p>
            <a:pPr algn="just"/>
            <a:r>
              <a:rPr lang="en-US" sz="3200" dirty="0" smtClean="0">
                <a:latin typeface="Times New Roman" panose="02020603050405020304" pitchFamily="18" charset="0"/>
                <a:cs typeface="Times New Roman" panose="02020603050405020304" pitchFamily="18" charset="0"/>
              </a:rPr>
              <a:t>      Nhà tôi ở Hà Nội, cách Hồ Gươm không xa. Từ trên cao nhìn xuống, mặt hồ như một chiếc gương bầu dục lớn, sáng long lanh.</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Cầu Thê Húc màu son, cong </a:t>
            </a:r>
            <a:r>
              <a:rPr lang="en-US" sz="3200" dirty="0" err="1" smtClean="0">
                <a:latin typeface="Times New Roman" panose="02020603050405020304" pitchFamily="18" charset="0"/>
                <a:cs typeface="Times New Roman" panose="02020603050405020304" pitchFamily="18" charset="0"/>
              </a:rPr>
              <a:t>cong</a:t>
            </a:r>
            <a:r>
              <a:rPr lang="en-US" sz="3200" dirty="0" smtClean="0">
                <a:latin typeface="Times New Roman" panose="02020603050405020304" pitchFamily="18" charset="0"/>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algn="just"/>
            <a:r>
              <a:rPr lang="en-US" sz="3200" dirty="0" smtClean="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                                                     (Theo </a:t>
            </a:r>
            <a:r>
              <a:rPr lang="en-US" sz="3200" b="1" dirty="0" smtClean="0">
                <a:latin typeface="Times New Roman" panose="02020603050405020304" pitchFamily="18" charset="0"/>
                <a:cs typeface="Times New Roman" panose="02020603050405020304" pitchFamily="18" charset="0"/>
              </a:rPr>
              <a:t>Ngô Quân Miện</a:t>
            </a:r>
            <a:r>
              <a:rPr lang="en-US" sz="3200" b="1" i="1" dirty="0" smtClean="0">
                <a:latin typeface="Times New Roman" panose="02020603050405020304" pitchFamily="18" charset="0"/>
                <a:cs typeface="Times New Roman" panose="02020603050405020304" pitchFamily="18" charset="0"/>
              </a:rPr>
              <a:t>)</a:t>
            </a:r>
            <a:endParaRPr lang="vi-VN"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534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953" y="139959"/>
            <a:ext cx="11709918"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HỒ GƯƠM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Nhà tôi ở Hà Nội, cách Hồ Gươm không xa. Từ trên cao nhìn xuống, mặt hồ như một chiếc gương bầu dục lớn, sáng long lanh.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Cầu Thê Húc màu son, cong </a:t>
            </a:r>
            <a:r>
              <a:rPr kumimoji="0" lang="en-US" sz="32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cong</a:t>
            </a: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như con tôm, dẫn vào đền Ngọc Sơn. Mái đền lấp ló bên gốc đa già, rễ lá xum xuê. Xa một chút là Tháp Rùa, tường rêu cổ kính. Tháp xây trên gò đất giữa hồ, cỏ mọc xanh 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Ngô Quân Miện</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9587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173380" y="1362363"/>
            <a:ext cx="60914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ĐỌC TỪ NGỮ KHÓ</a:t>
            </a:r>
          </a:p>
        </p:txBody>
      </p:sp>
      <p:sp>
        <p:nvSpPr>
          <p:cNvPr id="5" name="Text Box 57"/>
          <p:cNvSpPr txBox="1">
            <a:spLocks noChangeArrowheads="1"/>
          </p:cNvSpPr>
          <p:nvPr/>
        </p:nvSpPr>
        <p:spPr bwMode="auto">
          <a:xfrm>
            <a:off x="669536" y="2748823"/>
            <a:ext cx="109201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altLang="en-US" sz="4400" dirty="0" smtClean="0">
                <a:solidFill>
                  <a:srgbClr val="0000FF"/>
                </a:solidFill>
                <a:latin typeface="Times New Roman" panose="02020603050405020304" pitchFamily="18" charset="0"/>
                <a:cs typeface="Times New Roman" panose="02020603050405020304" pitchFamily="18" charset="0"/>
              </a:rPr>
              <a:t>bầu dục, xum xuê, cổ kính, bưu điện </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30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366" y="1797922"/>
            <a:ext cx="10894364" cy="1654748"/>
          </a:xfrm>
          <a:prstGeom prst="rect">
            <a:avLst/>
          </a:prstGeom>
        </p:spPr>
        <p:txBody>
          <a:bodyPr wrap="square">
            <a:spAutoFit/>
          </a:bodyPr>
          <a:lstStyle/>
          <a:p>
            <a:pPr lvl="0" algn="just">
              <a:lnSpc>
                <a:spcPct val="150000"/>
              </a:lnSpc>
              <a:defRPr/>
            </a:pPr>
            <a:r>
              <a:rPr lang="en-US" sz="3600" dirty="0">
                <a:latin typeface="Times New Roman" panose="02020603050405020304" pitchFamily="18" charset="0"/>
                <a:cs typeface="Times New Roman" panose="02020603050405020304" pitchFamily="18" charset="0"/>
              </a:rPr>
              <a:t>Từ trên cao nhìn xuống, </a:t>
            </a:r>
            <a:r>
              <a:rPr lang="en-US" sz="3600" dirty="0" smtClean="0">
                <a:latin typeface="Times New Roman" panose="02020603050405020304" pitchFamily="18" charset="0"/>
                <a:cs typeface="Times New Roman" panose="02020603050405020304" pitchFamily="18" charset="0"/>
              </a:rPr>
              <a:t>mặt </a:t>
            </a:r>
            <a:r>
              <a:rPr lang="en-US" sz="3600" dirty="0">
                <a:latin typeface="Times New Roman" panose="02020603050405020304" pitchFamily="18" charset="0"/>
                <a:cs typeface="Times New Roman" panose="02020603050405020304" pitchFamily="18" charset="0"/>
              </a:rPr>
              <a:t>hồ như một chiếc gương bầu dục lớn, sáng long lanh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cxnSp>
        <p:nvCxnSpPr>
          <p:cNvPr id="11" name="Straight Connector 10"/>
          <p:cNvCxnSpPr>
            <a:cxnSpLocks noChangeShapeType="1"/>
          </p:cNvCxnSpPr>
          <p:nvPr/>
        </p:nvCxnSpPr>
        <p:spPr bwMode="auto">
          <a:xfrm flipH="1">
            <a:off x="5252492" y="204466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 Box 50">
            <a:extLst>
              <a:ext uri="{FF2B5EF4-FFF2-40B4-BE49-F238E27FC236}">
                <a16:creationId xmlns:a16="http://schemas.microsoft.com/office/drawing/2014/main" id="{D16A35E8-9005-423A-BE5D-189943CE9D97}"/>
              </a:ext>
            </a:extLst>
          </p:cNvPr>
          <p:cNvSpPr txBox="1">
            <a:spLocks noChangeArrowheads="1"/>
          </p:cNvSpPr>
          <p:nvPr/>
        </p:nvSpPr>
        <p:spPr bwMode="auto">
          <a:xfrm>
            <a:off x="695366" y="718994"/>
            <a:ext cx="4172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ĐỌC CÂU</a:t>
            </a:r>
          </a:p>
        </p:txBody>
      </p:sp>
      <p:grpSp>
        <p:nvGrpSpPr>
          <p:cNvPr id="9" name="Group 8"/>
          <p:cNvGrpSpPr/>
          <p:nvPr/>
        </p:nvGrpSpPr>
        <p:grpSpPr>
          <a:xfrm>
            <a:off x="5252492" y="2870498"/>
            <a:ext cx="175546" cy="490405"/>
            <a:chOff x="5309236" y="2389898"/>
            <a:chExt cx="175546" cy="490405"/>
          </a:xfrm>
        </p:grpSpPr>
        <p:cxnSp>
          <p:nvCxnSpPr>
            <p:cNvPr id="23" name="Straight Connector 22">
              <a:extLst>
                <a:ext uri="{FF2B5EF4-FFF2-40B4-BE49-F238E27FC236}">
                  <a16:creationId xmlns:a16="http://schemas.microsoft.com/office/drawing/2014/main" id="{C0C9DEFE-E739-4D23-A410-5C39D040398E}"/>
                </a:ext>
              </a:extLst>
            </p:cNvPr>
            <p:cNvCxnSpPr>
              <a:cxnSpLocks noChangeShapeType="1"/>
            </p:cNvCxnSpPr>
            <p:nvPr/>
          </p:nvCxnSpPr>
          <p:spPr bwMode="auto">
            <a:xfrm flipH="1">
              <a:off x="5309236" y="238989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23">
              <a:extLst>
                <a:ext uri="{FF2B5EF4-FFF2-40B4-BE49-F238E27FC236}">
                  <a16:creationId xmlns:a16="http://schemas.microsoft.com/office/drawing/2014/main" id="{2AA4248C-826D-4BAE-91B3-052BB493978C}"/>
                </a:ext>
              </a:extLst>
            </p:cNvPr>
            <p:cNvCxnSpPr>
              <a:cxnSpLocks noChangeShapeType="1"/>
            </p:cNvCxnSpPr>
            <p:nvPr/>
          </p:nvCxnSpPr>
          <p:spPr bwMode="auto">
            <a:xfrm flipH="1">
              <a:off x="5380960" y="238989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cxnSp>
        <p:nvCxnSpPr>
          <p:cNvPr id="25" name="Straight Connector 24">
            <a:extLst>
              <a:ext uri="{FF2B5EF4-FFF2-40B4-BE49-F238E27FC236}">
                <a16:creationId xmlns:a16="http://schemas.microsoft.com/office/drawing/2014/main" id="{BF5D9804-455F-4782-8E94-FBF8CDBE3035}"/>
              </a:ext>
            </a:extLst>
          </p:cNvPr>
          <p:cNvCxnSpPr>
            <a:cxnSpLocks noChangeShapeType="1"/>
          </p:cNvCxnSpPr>
          <p:nvPr/>
        </p:nvCxnSpPr>
        <p:spPr bwMode="auto">
          <a:xfrm flipH="1">
            <a:off x="2284078" y="2870499"/>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Rectangle 9"/>
          <p:cNvSpPr/>
          <p:nvPr/>
        </p:nvSpPr>
        <p:spPr>
          <a:xfrm>
            <a:off x="3247195" y="2792534"/>
            <a:ext cx="1915909"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r>
              <a:rPr lang="en-US" sz="3600" dirty="0" smtClean="0">
                <a:solidFill>
                  <a:srgbClr val="FF0000"/>
                </a:solidFill>
                <a:latin typeface="Times New Roman" panose="02020603050405020304" pitchFamily="18" charset="0"/>
                <a:cs typeface="Times New Roman" panose="02020603050405020304" pitchFamily="18" charset="0"/>
              </a:rPr>
              <a:t>ong lanh</a:t>
            </a:r>
            <a:endParaRPr lang="vi-VN" sz="3600" dirty="0">
              <a:solidFill>
                <a:srgbClr val="FF0000"/>
              </a:solidFill>
            </a:endParaRPr>
          </a:p>
        </p:txBody>
      </p:sp>
      <p:sp>
        <p:nvSpPr>
          <p:cNvPr id="12" name="Rectangle 11"/>
          <p:cNvSpPr/>
          <p:nvPr/>
        </p:nvSpPr>
        <p:spPr>
          <a:xfrm>
            <a:off x="746510" y="4155915"/>
            <a:ext cx="8648521"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Mái đền lấp ló bên gốc đa già, rễ lá xum xuê. </a:t>
            </a:r>
            <a:endParaRPr lang="vi-VN" sz="3600" dirty="0"/>
          </a:p>
        </p:txBody>
      </p:sp>
      <p:cxnSp>
        <p:nvCxnSpPr>
          <p:cNvPr id="28" name="Straight Connector 27">
            <a:extLst>
              <a:ext uri="{FF2B5EF4-FFF2-40B4-BE49-F238E27FC236}">
                <a16:creationId xmlns:a16="http://schemas.microsoft.com/office/drawing/2014/main" id="{BF5D9804-455F-4782-8E94-FBF8CDBE3035}"/>
              </a:ext>
            </a:extLst>
          </p:cNvPr>
          <p:cNvCxnSpPr>
            <a:cxnSpLocks noChangeShapeType="1"/>
          </p:cNvCxnSpPr>
          <p:nvPr/>
        </p:nvCxnSpPr>
        <p:spPr bwMode="auto">
          <a:xfrm flipH="1">
            <a:off x="6363620" y="4239210"/>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nvGrpSpPr>
          <p:cNvPr id="29" name="Group 28"/>
          <p:cNvGrpSpPr/>
          <p:nvPr/>
        </p:nvGrpSpPr>
        <p:grpSpPr>
          <a:xfrm>
            <a:off x="9127806" y="4215345"/>
            <a:ext cx="175546" cy="490405"/>
            <a:chOff x="5309236" y="2389898"/>
            <a:chExt cx="175546" cy="490405"/>
          </a:xfrm>
        </p:grpSpPr>
        <p:cxnSp>
          <p:nvCxnSpPr>
            <p:cNvPr id="30" name="Straight Connector 29">
              <a:extLst>
                <a:ext uri="{FF2B5EF4-FFF2-40B4-BE49-F238E27FC236}">
                  <a16:creationId xmlns:a16="http://schemas.microsoft.com/office/drawing/2014/main" id="{C0C9DEFE-E739-4D23-A410-5C39D040398E}"/>
                </a:ext>
              </a:extLst>
            </p:cNvPr>
            <p:cNvCxnSpPr>
              <a:cxnSpLocks noChangeShapeType="1"/>
            </p:cNvCxnSpPr>
            <p:nvPr/>
          </p:nvCxnSpPr>
          <p:spPr bwMode="auto">
            <a:xfrm flipH="1">
              <a:off x="5309236" y="238989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id="{2AA4248C-826D-4BAE-91B3-052BB493978C}"/>
                </a:ext>
              </a:extLst>
            </p:cNvPr>
            <p:cNvCxnSpPr>
              <a:cxnSpLocks noChangeShapeType="1"/>
            </p:cNvCxnSpPr>
            <p:nvPr/>
          </p:nvCxnSpPr>
          <p:spPr bwMode="auto">
            <a:xfrm flipH="1">
              <a:off x="5380960" y="238989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32" name="Rectangle 31"/>
          <p:cNvSpPr/>
          <p:nvPr/>
        </p:nvSpPr>
        <p:spPr>
          <a:xfrm>
            <a:off x="2387900" y="4146712"/>
            <a:ext cx="1223412"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r>
              <a:rPr lang="en-US" sz="3600" dirty="0" smtClean="0">
                <a:solidFill>
                  <a:srgbClr val="FF0000"/>
                </a:solidFill>
                <a:latin typeface="Times New Roman" panose="02020603050405020304" pitchFamily="18" charset="0"/>
                <a:cs typeface="Times New Roman" panose="02020603050405020304" pitchFamily="18" charset="0"/>
              </a:rPr>
              <a:t>ấp ló</a:t>
            </a:r>
            <a:endParaRPr lang="vi-VN" sz="3600" dirty="0">
              <a:solidFill>
                <a:srgbClr val="FF0000"/>
              </a:solidFill>
            </a:endParaRPr>
          </a:p>
        </p:txBody>
      </p:sp>
      <p:sp>
        <p:nvSpPr>
          <p:cNvPr id="33" name="Rectangle 32"/>
          <p:cNvSpPr/>
          <p:nvPr/>
        </p:nvSpPr>
        <p:spPr>
          <a:xfrm>
            <a:off x="7320182" y="4155915"/>
            <a:ext cx="1787669"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x</a:t>
            </a:r>
            <a:r>
              <a:rPr lang="en-US" sz="3600" dirty="0" smtClean="0">
                <a:solidFill>
                  <a:srgbClr val="FF0000"/>
                </a:solidFill>
                <a:latin typeface="Times New Roman" panose="02020603050405020304" pitchFamily="18" charset="0"/>
                <a:cs typeface="Times New Roman" panose="02020603050405020304" pitchFamily="18" charset="0"/>
              </a:rPr>
              <a:t>um xuê</a:t>
            </a:r>
            <a:endParaRPr lang="vi-VN" sz="3600" dirty="0">
              <a:solidFill>
                <a:srgbClr val="FF0000"/>
              </a:solidFill>
            </a:endParaRPr>
          </a:p>
        </p:txBody>
      </p:sp>
    </p:spTree>
    <p:extLst>
      <p:ext uri="{BB962C8B-B14F-4D97-AF65-F5344CB8AC3E}">
        <p14:creationId xmlns:p14="http://schemas.microsoft.com/office/powerpoint/2010/main" val="203490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10" grpId="0"/>
      <p:bldP spid="12"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Tập tin:Cổng đền Ngọc Sơn.jp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670" y="2470713"/>
            <a:ext cx="3556909" cy="3843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20"/>
          <p:cNvPicPr>
            <a:picLocks noChangeAspect="1"/>
          </p:cNvPicPr>
          <p:nvPr/>
        </p:nvPicPr>
        <p:blipFill rotWithShape="1">
          <a:blip r:embed="rId3"/>
          <a:srcRect l="13043" t="9586" r="8545" b="7615"/>
          <a:stretch/>
        </p:blipFill>
        <p:spPr>
          <a:xfrm>
            <a:off x="5707335" y="1657411"/>
            <a:ext cx="6316824" cy="4273420"/>
          </a:xfrm>
          <a:prstGeom prst="rect">
            <a:avLst/>
          </a:prstGeom>
          <a:ln>
            <a:noFill/>
          </a:ln>
          <a:effectLst>
            <a:softEdge rad="112500"/>
          </a:effectLst>
        </p:spPr>
      </p:pic>
      <p:sp>
        <p:nvSpPr>
          <p:cNvPr id="4" name="Text Box 50"/>
          <p:cNvSpPr txBox="1">
            <a:spLocks noChangeArrowheads="1"/>
          </p:cNvSpPr>
          <p:nvPr/>
        </p:nvSpPr>
        <p:spPr bwMode="auto">
          <a:xfrm>
            <a:off x="477028" y="197778"/>
            <a:ext cx="18036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ngữ</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5" name="Text Box 57"/>
          <p:cNvSpPr txBox="1">
            <a:spLocks noChangeArrowheads="1"/>
          </p:cNvSpPr>
          <p:nvPr/>
        </p:nvSpPr>
        <p:spPr bwMode="auto">
          <a:xfrm>
            <a:off x="276419" y="1072636"/>
            <a:ext cx="25647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altLang="en-US" noProof="0" dirty="0" smtClean="0">
                <a:solidFill>
                  <a:srgbClr val="FF0000"/>
                </a:solidFill>
                <a:latin typeface="Times New Roman" panose="02020603050405020304" pitchFamily="18" charset="0"/>
                <a:cs typeface="Times New Roman" panose="02020603050405020304" pitchFamily="18" charset="0"/>
              </a:rPr>
              <a:t>Hồ Gươm</a:t>
            </a:r>
            <a:r>
              <a:rPr kumimoji="0" lang="en-US" altLang="en-US" sz="32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 Box 57"/>
          <p:cNvSpPr txBox="1">
            <a:spLocks noChangeArrowheads="1"/>
          </p:cNvSpPr>
          <p:nvPr/>
        </p:nvSpPr>
        <p:spPr bwMode="auto">
          <a:xfrm>
            <a:off x="2280727" y="1072636"/>
            <a:ext cx="77070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dirty="0">
                <a:solidFill>
                  <a:srgbClr val="5B9BD5">
                    <a:lumMod val="75000"/>
                  </a:srgbClr>
                </a:solidFill>
                <a:latin typeface="Times New Roman" panose="02020603050405020304" pitchFamily="18" charset="0"/>
                <a:cs typeface="Times New Roman" panose="02020603050405020304" pitchFamily="18" charset="0"/>
              </a:rPr>
              <a:t>c</a:t>
            </a:r>
            <a:r>
              <a:rPr lang="en-US" altLang="en-US" dirty="0" smtClean="0">
                <a:solidFill>
                  <a:srgbClr val="5B9BD5">
                    <a:lumMod val="75000"/>
                  </a:srgbClr>
                </a:solidFill>
                <a:latin typeface="Times New Roman" panose="02020603050405020304" pitchFamily="18" charset="0"/>
                <a:cs typeface="Times New Roman" panose="02020603050405020304" pitchFamily="18" charset="0"/>
              </a:rPr>
              <a:t>òn gọi là hồ Hoàn Kiếm, ở Thủ đô Hà Nội. </a:t>
            </a:r>
            <a:endParaRPr kumimoji="0" lang="en-US" altLang="en-US" sz="32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7"/>
          <p:cNvSpPr txBox="1">
            <a:spLocks noChangeArrowheads="1"/>
          </p:cNvSpPr>
          <p:nvPr/>
        </p:nvSpPr>
        <p:spPr bwMode="auto">
          <a:xfrm>
            <a:off x="276419" y="3093300"/>
            <a:ext cx="25647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smtClean="0">
                <a:solidFill>
                  <a:srgbClr val="FF0000"/>
                </a:solidFill>
                <a:latin typeface="Times New Roman" panose="02020603050405020304" pitchFamily="18" charset="0"/>
                <a:cs typeface="Times New Roman" panose="02020603050405020304" pitchFamily="18" charset="0"/>
              </a:rPr>
              <a:t>Cầu Thê Húc:</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 Box 57"/>
          <p:cNvSpPr txBox="1">
            <a:spLocks noChangeArrowheads="1"/>
          </p:cNvSpPr>
          <p:nvPr/>
        </p:nvSpPr>
        <p:spPr bwMode="auto">
          <a:xfrm>
            <a:off x="2784440" y="2953341"/>
            <a:ext cx="89188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ct val="50000"/>
              </a:spcBef>
              <a:spcAft>
                <a:spcPts val="0"/>
              </a:spcAft>
              <a:buClrTx/>
              <a:buSzTx/>
              <a:buFontTx/>
              <a:buNone/>
              <a:tabLst/>
              <a:defRPr/>
            </a:pPr>
            <a:r>
              <a:rPr lang="en-US" altLang="en-US" dirty="0">
                <a:solidFill>
                  <a:srgbClr val="5B9BD5">
                    <a:lumMod val="75000"/>
                  </a:srgbClr>
                </a:solidFill>
                <a:latin typeface="Times New Roman" panose="02020603050405020304" pitchFamily="18" charset="0"/>
                <a:cs typeface="Times New Roman" panose="02020603050405020304" pitchFamily="18" charset="0"/>
              </a:rPr>
              <a:t>l</a:t>
            </a:r>
            <a:r>
              <a:rPr lang="en-US" altLang="en-US" noProof="0" dirty="0" smtClean="0">
                <a:solidFill>
                  <a:srgbClr val="5B9BD5">
                    <a:lumMod val="75000"/>
                  </a:srgbClr>
                </a:solidFill>
                <a:latin typeface="Times New Roman" panose="02020603050405020304" pitchFamily="18" charset="0"/>
                <a:cs typeface="Times New Roman" panose="02020603050405020304" pitchFamily="18" charset="0"/>
              </a:rPr>
              <a:t>à cây cầu ở hồ Hoàn Kiếm có màu đỏ son nối từ hồ Hoàn Kiếm ra đền Ngọc Sơn.</a:t>
            </a:r>
            <a:endParaRPr kumimoji="0" lang="en-US" altLang="en-US" sz="32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1" name="Text Box 57"/>
          <p:cNvSpPr txBox="1">
            <a:spLocks noChangeArrowheads="1"/>
          </p:cNvSpPr>
          <p:nvPr/>
        </p:nvSpPr>
        <p:spPr bwMode="auto">
          <a:xfrm>
            <a:off x="276419" y="1885938"/>
            <a:ext cx="28353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smtClean="0">
                <a:solidFill>
                  <a:srgbClr val="FF0000"/>
                </a:solidFill>
                <a:latin typeface="Times New Roman" panose="02020603050405020304" pitchFamily="18" charset="0"/>
                <a:cs typeface="Times New Roman" panose="02020603050405020304" pitchFamily="18" charset="0"/>
              </a:rPr>
              <a:t>Đền Ngọc Sơn:</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2" name="Text Box 57"/>
          <p:cNvSpPr txBox="1">
            <a:spLocks noChangeArrowheads="1"/>
          </p:cNvSpPr>
          <p:nvPr/>
        </p:nvSpPr>
        <p:spPr bwMode="auto">
          <a:xfrm>
            <a:off x="2944557" y="1713601"/>
            <a:ext cx="87587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50000"/>
              </a:lnSpc>
              <a:spcBef>
                <a:spcPct val="50000"/>
              </a:spcBef>
              <a:spcAft>
                <a:spcPts val="0"/>
              </a:spcAft>
              <a:buClrTx/>
              <a:buSzTx/>
              <a:buFontTx/>
              <a:buNone/>
              <a:tabLst/>
              <a:defRPr/>
            </a:pPr>
            <a:r>
              <a:rPr lang="en-US" altLang="en-US" dirty="0" smtClean="0">
                <a:solidFill>
                  <a:srgbClr val="5B9BD5">
                    <a:lumMod val="75000"/>
                  </a:srgbClr>
                </a:solidFill>
                <a:latin typeface="Times New Roman" panose="02020603050405020304" pitchFamily="18" charset="0"/>
                <a:cs typeface="Times New Roman" panose="02020603050405020304" pitchFamily="18" charset="0"/>
              </a:rPr>
              <a:t>l</a:t>
            </a:r>
            <a:r>
              <a:rPr kumimoji="0" lang="en-US" altLang="en-US" sz="3200" b="0" i="0" u="none" strike="noStrike" kern="1200" cap="none" spc="0" normalizeH="0" baseline="0" noProof="0" dirty="0" smtClean="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à một</a:t>
            </a:r>
            <a:r>
              <a:rPr kumimoji="0" lang="en-US" altLang="en-US" sz="3200" b="0" i="0" u="none" strike="noStrike" kern="1200" cap="none" spc="0" normalizeH="0" noProof="0" dirty="0" smtClean="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 ngôi đền thờ nằm trên đảo Ngọc của hồ Hoàn Kiếm. </a:t>
            </a:r>
            <a:r>
              <a:rPr kumimoji="0" lang="en-US" altLang="en-US" sz="3200" b="0" i="0" u="none" strike="noStrike" kern="1200" cap="none" spc="0" normalizeH="0" baseline="0" noProof="0" dirty="0" smtClean="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4" descr="ĐỀN NGỌC SƠN, CẦU THÊ HÚC - BIỂU TƯỢNG VĂN HOÁ ĐẤT THỦ Đ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166" y="3769217"/>
            <a:ext cx="4187993" cy="2746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2" name="Text Box 57"/>
          <p:cNvSpPr txBox="1">
            <a:spLocks noChangeArrowheads="1"/>
          </p:cNvSpPr>
          <p:nvPr/>
        </p:nvSpPr>
        <p:spPr bwMode="auto">
          <a:xfrm>
            <a:off x="276419" y="4557636"/>
            <a:ext cx="1850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smtClean="0">
                <a:solidFill>
                  <a:srgbClr val="FF0000"/>
                </a:solidFill>
                <a:latin typeface="Times New Roman" panose="02020603050405020304" pitchFamily="18" charset="0"/>
                <a:cs typeface="Times New Roman" panose="02020603050405020304" pitchFamily="18" charset="0"/>
              </a:rPr>
              <a:t>Cổ kính:</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3" name="Text Box 57"/>
          <p:cNvSpPr txBox="1">
            <a:spLocks noChangeArrowheads="1"/>
          </p:cNvSpPr>
          <p:nvPr/>
        </p:nvSpPr>
        <p:spPr bwMode="auto">
          <a:xfrm>
            <a:off x="1891812" y="4399461"/>
            <a:ext cx="891884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50000"/>
              </a:spcBef>
              <a:buNone/>
              <a:defRPr/>
            </a:pPr>
            <a:r>
              <a:rPr lang="en-US" altLang="en-US" dirty="0">
                <a:solidFill>
                  <a:srgbClr val="5B9BD5">
                    <a:lumMod val="75000"/>
                  </a:srgbClr>
                </a:solidFill>
                <a:latin typeface="Times New Roman" panose="02020603050405020304" pitchFamily="18" charset="0"/>
                <a:cs typeface="Times New Roman" panose="02020603050405020304" pitchFamily="18" charset="0"/>
              </a:rPr>
              <a:t>c</a:t>
            </a:r>
            <a:r>
              <a:rPr kumimoji="0" lang="en-US" altLang="en-US" sz="3200" b="0" i="0" u="none" strike="noStrike" kern="1200" cap="none" spc="0" normalizeH="0" baseline="0" noProof="0" dirty="0" smtClean="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ổ</a:t>
            </a:r>
            <a:r>
              <a:rPr kumimoji="0" lang="en-US" altLang="en-US" sz="3200" b="0" i="0" u="none" strike="noStrike" kern="1200" cap="none" spc="0" normalizeH="0" noProof="0" dirty="0" smtClean="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 và trang nghiêm.</a:t>
            </a:r>
            <a:endParaRPr kumimoji="0" lang="en-US" altLang="en-US" sz="32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2232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31"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1">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38"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12">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60"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15">
                                            <p:txEl>
                                              <p:pRg st="0" end="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6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69" dur="80"/>
                                        <p:tgtEl>
                                          <p:spTgt spid="16">
                                            <p:txEl>
                                              <p:pRg st="0" end="0"/>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9"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81" dur="80"/>
                                        <p:tgtEl>
                                          <p:spTgt spid="22">
                                            <p:txEl>
                                              <p:pRg st="0" end="0"/>
                                            </p:tx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nodeType="clickEffect">
                                  <p:stCondLst>
                                    <p:cond delay="0"/>
                                  </p:stCondLst>
                                  <p:iterate type="lt">
                                    <p:tmPct val="50000"/>
                                  </p:iterate>
                                  <p:childTnLst>
                                    <p:set>
                                      <p:cBhvr>
                                        <p:cTn id="85"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86"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88" dur="80"/>
                                        <p:tgtEl>
                                          <p:spTgt spid="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1648</Words>
  <Application>Microsoft Office PowerPoint</Application>
  <PresentationFormat>Widescreen</PresentationFormat>
  <Paragraphs>97</Paragraphs>
  <Slides>23</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Microsoft YaHei</vt:lpstr>
      <vt:lpstr>Arial</vt:lpstr>
      <vt:lpstr>Arial-Rounded</vt:lpstr>
      <vt:lpstr>Calibri</vt:lpstr>
      <vt:lpstr>Calibri Light</vt:lpstr>
      <vt:lpstr>Chivo Light</vt:lpstr>
      <vt:lpstr>Times New Roman</vt:lpstr>
      <vt:lpstr>3_Office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MyPC</dc:creator>
  <cp:lastModifiedBy>KNC</cp:lastModifiedBy>
  <cp:revision>71</cp:revision>
  <dcterms:created xsi:type="dcterms:W3CDTF">2021-05-24T09:52:12Z</dcterms:created>
  <dcterms:modified xsi:type="dcterms:W3CDTF">2023-05-08T01:35:01Z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