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75" r:id="rId4"/>
    <p:sldId id="276" r:id="rId5"/>
    <p:sldId id="28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88F"/>
    <a:srgbClr val="F9990D"/>
    <a:srgbClr val="FB33B4"/>
    <a:srgbClr val="5EDF9E"/>
    <a:srgbClr val="F1CF94"/>
    <a:srgbClr val="41DADE"/>
    <a:srgbClr val="F86D56"/>
    <a:srgbClr val="F7492C"/>
    <a:srgbClr val="FB25DC"/>
    <a:srgbClr val="23E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2204590"/>
            <a:ext cx="7344165" cy="2180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30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THÁNG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5360AF6-72CA-4E8B-884B-553979C2BA1D}"/>
              </a:ext>
            </a:extLst>
          </p:cNvPr>
          <p:cNvGrpSpPr/>
          <p:nvPr/>
        </p:nvGrpSpPr>
        <p:grpSpPr>
          <a:xfrm>
            <a:off x="400050" y="927098"/>
            <a:ext cx="11049000" cy="5536923"/>
            <a:chOff x="400050" y="228600"/>
            <a:chExt cx="11083160" cy="61338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F7004D-7E3C-4457-81BC-4C04BA596CC1}"/>
                </a:ext>
              </a:extLst>
            </p:cNvPr>
            <p:cNvGrpSpPr/>
            <p:nvPr/>
          </p:nvGrpSpPr>
          <p:grpSpPr>
            <a:xfrm>
              <a:off x="400050" y="228600"/>
              <a:ext cx="11083160" cy="6133824"/>
              <a:chOff x="400050" y="228600"/>
              <a:chExt cx="11083160" cy="613382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A206F70-0FF0-4019-9222-C08B2F6966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3939" t="14932"/>
              <a:stretch/>
            </p:blipFill>
            <p:spPr>
              <a:xfrm>
                <a:off x="400050" y="228600"/>
                <a:ext cx="11083160" cy="6133824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50330B5-982D-4253-9970-86CE7C4B4ADB}"/>
                  </a:ext>
                </a:extLst>
              </p:cNvPr>
              <p:cNvSpPr/>
              <p:nvPr/>
            </p:nvSpPr>
            <p:spPr>
              <a:xfrm>
                <a:off x="2921000" y="2095500"/>
                <a:ext cx="1397000" cy="711200"/>
              </a:xfrm>
              <a:prstGeom prst="rect">
                <a:avLst/>
              </a:prstGeom>
              <a:solidFill>
                <a:srgbClr val="41DADE"/>
              </a:solidFill>
              <a:ln>
                <a:solidFill>
                  <a:srgbClr val="41DA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2368EC-49B0-4B24-A70D-E158DB9DD6E5}"/>
                  </a:ext>
                </a:extLst>
              </p:cNvPr>
              <p:cNvSpPr/>
              <p:nvPr/>
            </p:nvSpPr>
            <p:spPr>
              <a:xfrm>
                <a:off x="2603500" y="2020153"/>
                <a:ext cx="19431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2400" b="1" dirty="0">
                    <a:solidFill>
                      <a:srgbClr val="002060"/>
                    </a:solidFill>
                  </a:rPr>
                  <a:t>THÁNG MƯỜI MỘT</a:t>
                </a:r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FA091A9B-28AB-4884-8269-5089561BF2B0}"/>
                </a:ext>
              </a:extLst>
            </p:cNvPr>
            <p:cNvSpPr/>
            <p:nvPr/>
          </p:nvSpPr>
          <p:spPr>
            <a:xfrm>
              <a:off x="914400" y="2813050"/>
              <a:ext cx="3454400" cy="1708150"/>
            </a:xfrm>
            <a:prstGeom prst="wedgeEllipseCallout">
              <a:avLst>
                <a:gd name="adj1" fmla="val -20453"/>
                <a:gd name="adj2" fmla="val 6408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2BF1B81C-69D5-4ECB-B128-6212BAB7C5E9}"/>
                </a:ext>
              </a:extLst>
            </p:cNvPr>
            <p:cNvSpPr/>
            <p:nvPr/>
          </p:nvSpPr>
          <p:spPr>
            <a:xfrm>
              <a:off x="8748712" y="368302"/>
              <a:ext cx="2333626" cy="1809747"/>
            </a:xfrm>
            <a:prstGeom prst="wedgeEllipseCallout">
              <a:avLst>
                <a:gd name="adj1" fmla="val -7038"/>
                <a:gd name="adj2" fmla="val 62298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523D72-2BA7-49CA-9043-0EE5FC52C4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56470"/>
              </p:ext>
            </p:extLst>
          </p:nvPr>
        </p:nvGraphicFramePr>
        <p:xfrm>
          <a:off x="4425603" y="2706973"/>
          <a:ext cx="5029200" cy="3301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23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00676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04088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91515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42392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943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HAI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  <a:r>
                        <a:rPr lang="en-US" sz="1800" b="1" baseline="0" dirty="0"/>
                        <a:t> </a:t>
                      </a:r>
                    </a:p>
                    <a:p>
                      <a:pPr algn="ctr"/>
                      <a:r>
                        <a:rPr lang="en-US" sz="1800" b="1" baseline="0" dirty="0"/>
                        <a:t>BA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THỨ</a:t>
                      </a:r>
                    </a:p>
                    <a:p>
                      <a:pPr algn="ctr"/>
                      <a:r>
                        <a:rPr lang="en-US" sz="18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CHỦ</a:t>
                      </a:r>
                      <a:r>
                        <a:rPr lang="en-US" sz="1800" b="1" baseline="0" dirty="0"/>
                        <a:t> NHẬT</a:t>
                      </a:r>
                      <a:endParaRPr lang="en-US" sz="18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8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15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rgbClr val="F938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22</a:t>
                      </a:r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7157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883225F-913A-4CE6-B6DF-EC6CFE699CC7}"/>
              </a:ext>
            </a:extLst>
          </p:cNvPr>
          <p:cNvSpPr txBox="1"/>
          <p:nvPr/>
        </p:nvSpPr>
        <p:spPr>
          <a:xfrm>
            <a:off x="932891" y="3390086"/>
            <a:ext cx="3403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Tháng 11 có 30 ngày. Ngày 1 tháng 11 là thứ Hai.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F0A90A-0F68-4EB3-B8D8-2F4A712935B0}"/>
              </a:ext>
            </a:extLst>
          </p:cNvPr>
          <p:cNvSpPr/>
          <p:nvPr/>
        </p:nvSpPr>
        <p:spPr>
          <a:xfrm>
            <a:off x="5101927" y="5534006"/>
            <a:ext cx="703561" cy="46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30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DB3813-D99C-4958-8FE0-798A26AF3EC7}"/>
              </a:ext>
            </a:extLst>
          </p:cNvPr>
          <p:cNvSpPr/>
          <p:nvPr/>
        </p:nvSpPr>
        <p:spPr>
          <a:xfrm>
            <a:off x="4432796" y="3651309"/>
            <a:ext cx="669131" cy="468000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A5639F-C1CC-40FB-A39C-D19AB4967FE0}"/>
              </a:ext>
            </a:extLst>
          </p:cNvPr>
          <p:cNvSpPr txBox="1"/>
          <p:nvPr/>
        </p:nvSpPr>
        <p:spPr>
          <a:xfrm>
            <a:off x="8765156" y="1221771"/>
            <a:ext cx="2333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Ngày 20 tháng 11 là thứ Bảy.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E5D0FE-1B08-4DF9-8247-3BECA3EA4D6C}"/>
              </a:ext>
            </a:extLst>
          </p:cNvPr>
          <p:cNvSpPr/>
          <p:nvPr/>
        </p:nvSpPr>
        <p:spPr>
          <a:xfrm>
            <a:off x="7928081" y="4123482"/>
            <a:ext cx="66913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ysClr val="windowText" lastClr="000000"/>
                </a:solidFill>
              </a:rPr>
              <a:t>13</a:t>
            </a:r>
            <a:endParaRPr lang="vi-VN" sz="2800" dirty="0">
              <a:solidFill>
                <a:sysClr val="windowText" lastClr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D8B05D-C66D-47E3-AFDB-1D578B81B441}"/>
              </a:ext>
            </a:extLst>
          </p:cNvPr>
          <p:cNvSpPr txBox="1"/>
          <p:nvPr/>
        </p:nvSpPr>
        <p:spPr>
          <a:xfrm>
            <a:off x="3041091" y="252521"/>
            <a:ext cx="8250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vi-VN" sz="2400" dirty="0"/>
              <a:t>Tháng 1, tháng 3, tháng 5, tháng 7, tháng 8, tháng 10, tháng 12 có 31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4, tháng 6, tháng 9, tháng 11 có </a:t>
            </a:r>
          </a:p>
          <a:p>
            <a:r>
              <a:rPr lang="vi-VN" sz="2400" dirty="0"/>
              <a:t>30 ngày.</a:t>
            </a:r>
          </a:p>
          <a:p>
            <a:pPr marL="285750" indent="-285750">
              <a:buFontTx/>
              <a:buChar char="-"/>
            </a:pPr>
            <a:r>
              <a:rPr lang="vi-VN" sz="2400" dirty="0"/>
              <a:t>Tháng 2 có 28 hoặc 29 ngày.</a:t>
            </a:r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A776E6-E879-448B-A97A-6242B2090F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843" y="1254818"/>
            <a:ext cx="8596313" cy="528789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con vật có cùng ngày sinh.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4914900" y="3429000"/>
            <a:ext cx="4394200" cy="1556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3300173" y="3295759"/>
            <a:ext cx="3272714" cy="1518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7620000" y="3107947"/>
            <a:ext cx="863521" cy="20736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a) Nêu các ngày còn thiếu trong tờ lịch tháng 12 dưới đây.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6E8E9-AA9E-40DC-A9A2-3E8D99651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0950" y="2631180"/>
            <a:ext cx="6210300" cy="33051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6184"/>
              </p:ext>
            </p:extLst>
          </p:nvPr>
        </p:nvGraphicFramePr>
        <p:xfrm>
          <a:off x="6421281" y="3055838"/>
          <a:ext cx="4591397" cy="26016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2953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639680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642796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631317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769059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7091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HAI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  <a:r>
                        <a:rPr lang="en-US" sz="1400" b="1" baseline="0" dirty="0"/>
                        <a:t> </a:t>
                      </a:r>
                    </a:p>
                    <a:p>
                      <a:pPr algn="ctr"/>
                      <a:r>
                        <a:rPr lang="en-US" sz="1400" b="1" baseline="0" dirty="0"/>
                        <a:t>BA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TƯ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NĂM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SÁU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THỨ</a:t>
                      </a:r>
                    </a:p>
                    <a:p>
                      <a:pPr algn="ctr"/>
                      <a:r>
                        <a:rPr lang="en-US" sz="1400" b="1" dirty="0"/>
                        <a:t>BẢY</a:t>
                      </a:r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CHỦ</a:t>
                      </a:r>
                      <a:r>
                        <a:rPr lang="en-US" sz="1400" b="1" baseline="0" dirty="0"/>
                        <a:t> NHẬT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3FC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dirty="0"/>
                        <a:t>14</a:t>
                      </a:r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3784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0F3D8A-D908-4ED1-988D-43A65CE6CA95}"/>
              </a:ext>
            </a:extLst>
          </p:cNvPr>
          <p:cNvSpPr/>
          <p:nvPr/>
        </p:nvSpPr>
        <p:spPr>
          <a:xfrm>
            <a:off x="9136652" y="4187006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CD83541-2EA3-4507-91B4-9C00EBA99D0C}"/>
              </a:ext>
            </a:extLst>
          </p:cNvPr>
          <p:cNvSpPr/>
          <p:nvPr/>
        </p:nvSpPr>
        <p:spPr>
          <a:xfrm>
            <a:off x="7203077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152E779-44D6-4FCF-B3EE-268D1A9D8B67}"/>
              </a:ext>
            </a:extLst>
          </p:cNvPr>
          <p:cNvSpPr/>
          <p:nvPr/>
        </p:nvSpPr>
        <p:spPr>
          <a:xfrm>
            <a:off x="8490540" y="4558481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C70B55E-9A68-46CA-9A8D-81C9EED761C4}"/>
              </a:ext>
            </a:extLst>
          </p:cNvPr>
          <p:cNvSpPr/>
          <p:nvPr/>
        </p:nvSpPr>
        <p:spPr>
          <a:xfrm>
            <a:off x="6587921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566B57-2100-46F2-9BBE-BA1FB6C875FF}"/>
              </a:ext>
            </a:extLst>
          </p:cNvPr>
          <p:cNvSpPr/>
          <p:nvPr/>
        </p:nvSpPr>
        <p:spPr>
          <a:xfrm>
            <a:off x="7875384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B994A1-8CD5-4B24-AC63-F52ADC474995}"/>
              </a:ext>
            </a:extLst>
          </p:cNvPr>
          <p:cNvSpPr/>
          <p:nvPr/>
        </p:nvSpPr>
        <p:spPr>
          <a:xfrm>
            <a:off x="10488410" y="4943092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51200-5882-465A-8375-91FEA9C0B424}"/>
              </a:ext>
            </a:extLst>
          </p:cNvPr>
          <p:cNvSpPr/>
          <p:nvPr/>
        </p:nvSpPr>
        <p:spPr>
          <a:xfrm>
            <a:off x="7203077" y="5317108"/>
            <a:ext cx="288128" cy="29166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07285-69CC-4B84-8CC3-1F33A62D541D}"/>
              </a:ext>
            </a:extLst>
          </p:cNvPr>
          <p:cNvSpPr txBox="1"/>
          <p:nvPr/>
        </p:nvSpPr>
        <p:spPr>
          <a:xfrm>
            <a:off x="1244650" y="2055072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b) Xem tờ lịch tháng 12 rồi trả lời câu hỏi.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604156" y="2729066"/>
            <a:ext cx="887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12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604156" y="3549297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đầu tiên của tháng 12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604156" y="4704312"/>
            <a:ext cx="4437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cuối cùng của tháng 12 là thứ mấy?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905018-A979-4409-8E3B-F64D4FA013A6}"/>
              </a:ext>
            </a:extLst>
          </p:cNvPr>
          <p:cNvSpPr/>
          <p:nvPr/>
        </p:nvSpPr>
        <p:spPr>
          <a:xfrm>
            <a:off x="8940990" y="5087013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623206" y="3148675"/>
            <a:ext cx="441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AD190D-732B-4C71-B9ED-39D0B3D4E051}"/>
              </a:ext>
            </a:extLst>
          </p:cNvPr>
          <p:cNvSpPr/>
          <p:nvPr/>
        </p:nvSpPr>
        <p:spPr>
          <a:xfrm>
            <a:off x="7687264" y="3763699"/>
            <a:ext cx="632824" cy="370152"/>
          </a:xfrm>
          <a:prstGeom prst="rect">
            <a:avLst/>
          </a:prstGeom>
          <a:solidFill>
            <a:srgbClr val="23E13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1</a:t>
            </a:r>
            <a:endParaRPr lang="vi-VN" sz="2400" dirty="0">
              <a:solidFill>
                <a:sysClr val="windowText" lastClr="00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623206" y="4332121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Tư.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D923DB-A362-42B8-A90F-101D8573EC21}"/>
              </a:ext>
            </a:extLst>
          </p:cNvPr>
          <p:cNvSpPr/>
          <p:nvPr/>
        </p:nvSpPr>
        <p:spPr>
          <a:xfrm>
            <a:off x="8979561" y="5285021"/>
            <a:ext cx="621357" cy="360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31</a:t>
            </a:r>
            <a:endParaRPr lang="vi-VN" sz="2000" dirty="0">
              <a:solidFill>
                <a:sysClr val="windowText" lastClr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623206" y="5535309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Sáu.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6" grpId="0" animBg="1"/>
      <p:bldP spid="6" grpId="1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CF2529-B4CE-40DC-A54A-C74EAC117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1241" y="2480544"/>
            <a:ext cx="7368269" cy="38832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807328" y="148044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1244650" y="1480445"/>
            <a:ext cx="3594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Xem tờ lịch tháng 1 dưới đây rồi trả lời câu hỏi.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E571318-E51E-4365-B4C0-92AB26B0FA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91363"/>
              </p:ext>
            </p:extLst>
          </p:nvPr>
        </p:nvGraphicFramePr>
        <p:xfrm>
          <a:off x="4045073" y="3037165"/>
          <a:ext cx="5500285" cy="3078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6270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766307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770040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756290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921298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62831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HAI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pPr algn="ctr"/>
                      <a:r>
                        <a:rPr lang="en-US" sz="1600" b="1" baseline="0" dirty="0"/>
                        <a:t>BA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TƯ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NĂM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SÁU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THỨ</a:t>
                      </a:r>
                    </a:p>
                    <a:p>
                      <a:pPr algn="ctr"/>
                      <a:r>
                        <a:rPr lang="en-US" sz="1600" b="1" dirty="0"/>
                        <a:t>BẢY</a:t>
                      </a:r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CHỦ</a:t>
                      </a:r>
                      <a:r>
                        <a:rPr lang="en-US" sz="1600" b="1" baseline="0" dirty="0"/>
                        <a:t> NHẬT</a:t>
                      </a:r>
                      <a:endParaRPr lang="en-US" sz="1600" b="1" dirty="0"/>
                    </a:p>
                  </a:txBody>
                  <a:tcPr anchor="ctr">
                    <a:solidFill>
                      <a:srgbClr val="F86D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4084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524376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821A3B5-ACEA-4524-BC79-250C0301B2D5}"/>
              </a:ext>
            </a:extLst>
          </p:cNvPr>
          <p:cNvSpPr txBox="1"/>
          <p:nvPr/>
        </p:nvSpPr>
        <p:spPr>
          <a:xfrm>
            <a:off x="5041900" y="375998"/>
            <a:ext cx="5098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Tháng 1 có bao nhiêu ngày?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F20150-07E3-4B32-88DB-AD2F8D907D7A}"/>
              </a:ext>
            </a:extLst>
          </p:cNvPr>
          <p:cNvSpPr txBox="1"/>
          <p:nvPr/>
        </p:nvSpPr>
        <p:spPr>
          <a:xfrm>
            <a:off x="5041022" y="754592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tết Dương lịch 1 tháng 1 là thứ mấy?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9CA650-7B9E-4E3D-80B6-5CE37F346AAA}"/>
              </a:ext>
            </a:extLst>
          </p:cNvPr>
          <p:cNvSpPr txBox="1"/>
          <p:nvPr/>
        </p:nvSpPr>
        <p:spPr>
          <a:xfrm>
            <a:off x="5041022" y="1579840"/>
            <a:ext cx="63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Ngày 1 tháng 2 cùng năm là thứ mấy?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447059-B2D5-4FE8-90E1-F1D1304896A3}"/>
              </a:ext>
            </a:extLst>
          </p:cNvPr>
          <p:cNvSpPr txBox="1"/>
          <p:nvPr/>
        </p:nvSpPr>
        <p:spPr>
          <a:xfrm>
            <a:off x="9175325" y="371794"/>
            <a:ext cx="201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31 ngày.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8F8FCA-A86E-4E79-9B84-4E874A5965E3}"/>
              </a:ext>
            </a:extLst>
          </p:cNvPr>
          <p:cNvSpPr txBox="1"/>
          <p:nvPr/>
        </p:nvSpPr>
        <p:spPr>
          <a:xfrm>
            <a:off x="5027289" y="1157907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Bảy.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2F35F-82E5-4E27-B312-B48B0C8B7705}"/>
              </a:ext>
            </a:extLst>
          </p:cNvPr>
          <p:cNvSpPr txBox="1"/>
          <p:nvPr/>
        </p:nvSpPr>
        <p:spPr>
          <a:xfrm>
            <a:off x="5009117" y="1974153"/>
            <a:ext cx="4210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Thứ Ba.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38397B53-B890-4246-A66E-731CD2FB2520}"/>
              </a:ext>
            </a:extLst>
          </p:cNvPr>
          <p:cNvSpPr/>
          <p:nvPr/>
        </p:nvSpPr>
        <p:spPr>
          <a:xfrm>
            <a:off x="4057773" y="5512964"/>
            <a:ext cx="679451" cy="701601"/>
          </a:xfrm>
          <a:prstGeom prst="star5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5D7E4-5320-454A-8550-FE3963BBFC36}"/>
              </a:ext>
            </a:extLst>
          </p:cNvPr>
          <p:cNvSpPr/>
          <p:nvPr/>
        </p:nvSpPr>
        <p:spPr>
          <a:xfrm>
            <a:off x="7866682" y="3663092"/>
            <a:ext cx="749300" cy="39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A9F277B-BE16-4059-90A6-DCC7E626F80C}"/>
              </a:ext>
            </a:extLst>
          </p:cNvPr>
          <p:cNvSpPr/>
          <p:nvPr/>
        </p:nvSpPr>
        <p:spPr>
          <a:xfrm>
            <a:off x="4045073" y="5715000"/>
            <a:ext cx="692151" cy="4458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2F4306-218C-4BF8-9353-D4083110F71D}"/>
              </a:ext>
            </a:extLst>
          </p:cNvPr>
          <p:cNvSpPr/>
          <p:nvPr/>
        </p:nvSpPr>
        <p:spPr>
          <a:xfrm>
            <a:off x="4800600" y="5715000"/>
            <a:ext cx="749300" cy="399321"/>
          </a:xfrm>
          <a:prstGeom prst="rect">
            <a:avLst/>
          </a:prstGeom>
          <a:solidFill>
            <a:srgbClr val="41DA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3" grpId="0"/>
      <p:bldP spid="24" grpId="0"/>
      <p:bldP spid="25" grpId="0"/>
      <p:bldP spid="26" grpId="0"/>
      <p:bldP spid="28" grpId="0"/>
      <p:bldP spid="30" grpId="0"/>
      <p:bldP spid="31" grpId="0" animBg="1"/>
      <p:bldP spid="31" grpId="1" animBg="1"/>
      <p:bldP spid="32" grpId="0" animBg="1"/>
      <p:bldP spid="7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377</Words>
  <Application>Microsoft Office PowerPoint</Application>
  <PresentationFormat>Widescreen</PresentationFormat>
  <Paragraphs>175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KNC</cp:lastModifiedBy>
  <cp:revision>86</cp:revision>
  <dcterms:created xsi:type="dcterms:W3CDTF">2021-06-02T01:34:28Z</dcterms:created>
  <dcterms:modified xsi:type="dcterms:W3CDTF">2021-12-27T10:42:45Z</dcterms:modified>
</cp:coreProperties>
</file>