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6"/>
  </p:notesMasterIdLst>
  <p:sldIdLst>
    <p:sldId id="302" r:id="rId5"/>
    <p:sldId id="303" r:id="rId6"/>
    <p:sldId id="304" r:id="rId7"/>
    <p:sldId id="281" r:id="rId8"/>
    <p:sldId id="282" r:id="rId9"/>
    <p:sldId id="283" r:id="rId10"/>
    <p:sldId id="305" r:id="rId11"/>
    <p:sldId id="284" r:id="rId12"/>
    <p:sldId id="285" r:id="rId13"/>
    <p:sldId id="301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70" d="100"/>
          <a:sy n="70" d="100"/>
        </p:scale>
        <p:origin x="-702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9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563"/>
            <a:ext cx="12192000" cy="68785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17" y="5315794"/>
            <a:ext cx="4168883" cy="1669071"/>
          </a:xfrm>
          <a:prstGeom prst="rect">
            <a:avLst/>
          </a:prstGeom>
        </p:spPr>
      </p:pic>
      <p:pic>
        <p:nvPicPr>
          <p:cNvPr id="7" name="Picture 7" descr="flower7">
            <a:extLst>
              <a:ext uri="{FF2B5EF4-FFF2-40B4-BE49-F238E27FC236}">
                <a16:creationId xmlns="" xmlns:a16="http://schemas.microsoft.com/office/drawing/2014/main" id="{79342F4B-D3BA-AF43-A05D-041A8C28E8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392769"/>
            <a:ext cx="381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lower7">
            <a:extLst>
              <a:ext uri="{FF2B5EF4-FFF2-40B4-BE49-F238E27FC236}">
                <a16:creationId xmlns="" xmlns:a16="http://schemas.microsoft.com/office/drawing/2014/main" id="{2CA443B9-B335-FF41-AA47-B67E39218E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200" y="1468967"/>
            <a:ext cx="304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67954BC-96CE-4F4C-AF93-B3E82A729373}"/>
              </a:ext>
            </a:extLst>
          </p:cNvPr>
          <p:cNvSpPr/>
          <p:nvPr/>
        </p:nvSpPr>
        <p:spPr>
          <a:xfrm>
            <a:off x="1746345" y="1025020"/>
            <a:ext cx="9162955" cy="2305033"/>
          </a:xfrm>
          <a:prstGeom prst="rect">
            <a:avLst/>
          </a:prstGeom>
          <a:noFill/>
        </p:spPr>
        <p:txBody>
          <a:bodyPr wrap="none" lIns="121917" tIns="60958" rIns="121917" bIns="60958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9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59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 </a:t>
            </a:r>
            <a:r>
              <a:rPr lang="en-US" sz="59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</a:p>
          <a:p>
            <a:pPr algn="ctr"/>
            <a:r>
              <a:rPr lang="en-US" sz="59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  <a:endParaRPr lang="en-US" sz="59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3. </a:t>
            </a:r>
            <a:r>
              <a:rPr lang="en-US" sz="3200" dirty="0"/>
              <a:t>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32 + 4 = 36</a:t>
            </a:r>
          </a:p>
          <a:p>
            <a:pPr algn="ctr"/>
            <a:r>
              <a:rPr lang="en-US" sz="4400"/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187925" y="325120"/>
            <a:ext cx="7656576" cy="653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476773" y="1028733"/>
            <a:ext cx="5104384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4273" y="2492737"/>
            <a:ext cx="2598604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altLang="zh-CN" sz="37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KHỞI ĐỘNG </a:t>
            </a:r>
            <a:endParaRPr lang="zh-CN" altLang="en-US" sz="37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1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-Bé-tập-đế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26163"/>
          </a:xfrm>
        </p:spPr>
      </p:pic>
    </p:spTree>
    <p:extLst>
      <p:ext uri="{BB962C8B-B14F-4D97-AF65-F5344CB8AC3E}">
        <p14:creationId xmlns:p14="http://schemas.microsoft.com/office/powerpoint/2010/main" val="33312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295530" y="2307390"/>
            <a:ext cx="5623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  <a:p>
            <a:pPr algn="ctr" defTabSz="457200">
              <a:defRPr/>
            </a:pPr>
            <a:r>
              <a:rPr lang="en-US" altLang="zh-CN" sz="4800" b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SỐ HẠNG, TỔNG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1875" b="77957"/>
          <a:stretch/>
        </p:blipFill>
        <p:spPr>
          <a:xfrm>
            <a:off x="338454" y="267287"/>
            <a:ext cx="2486807" cy="10574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24594" r="32520" b="39675"/>
          <a:stretch/>
        </p:blipFill>
        <p:spPr>
          <a:xfrm>
            <a:off x="879231" y="1652952"/>
            <a:ext cx="5779477" cy="180535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740768" y="375138"/>
            <a:ext cx="2965939" cy="1277814"/>
          </a:xfrm>
          <a:prstGeom prst="cloudCallout">
            <a:avLst>
              <a:gd name="adj1" fmla="val 53982"/>
              <a:gd name="adj2" fmla="val 8635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Có tất cả bao nhiêu con cá?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2" b="52900"/>
          <a:stretch/>
        </p:blipFill>
        <p:spPr>
          <a:xfrm>
            <a:off x="9683262" y="644776"/>
            <a:ext cx="1073702" cy="2379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6646" y="2860430"/>
            <a:ext cx="3997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Có tất cả 9 con cá.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4662" y="3719846"/>
            <a:ext cx="480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6 </a:t>
            </a:r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1493" y="3719846"/>
            <a:ext cx="480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7616" y="3675856"/>
            <a:ext cx="480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4077" y="3719846"/>
            <a:ext cx="480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= </a:t>
            </a:r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6046" y="3675856"/>
            <a:ext cx="480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Times New Roman" pitchFamily="18" charset="0"/>
                <a:cs typeface="Times New Roman" pitchFamily="18" charset="0"/>
              </a:rPr>
              <a:t>9 </a:t>
            </a:r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459523" y="4431323"/>
            <a:ext cx="1330570" cy="1058422"/>
            <a:chOff x="1459523" y="4431323"/>
            <a:chExt cx="1330570" cy="1058422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074985" y="4431323"/>
              <a:ext cx="0" cy="5744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59523" y="5028080"/>
              <a:ext cx="1330570" cy="46166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Số hạng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153507" y="4402016"/>
            <a:ext cx="1330570" cy="1079351"/>
            <a:chOff x="3153507" y="4402016"/>
            <a:chExt cx="1330570" cy="1079351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3704493" y="4402016"/>
              <a:ext cx="0" cy="5744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153507" y="5019702"/>
              <a:ext cx="1330570" cy="46166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Số hạng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46076" y="4431323"/>
            <a:ext cx="1330570" cy="1064844"/>
            <a:chOff x="5246076" y="4431323"/>
            <a:chExt cx="1330570" cy="1064844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5826369" y="4431323"/>
              <a:ext cx="0" cy="5744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246076" y="5034502"/>
              <a:ext cx="1330570" cy="46166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Tổng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09466" y="5688425"/>
            <a:ext cx="4690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6 + 3 cũng gọi là tổng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8" grpId="0"/>
      <p:bldP spid="11" grpId="0"/>
      <p:bldP spid="12" grpId="0"/>
      <p:bldP spid="13" grpId="0"/>
      <p:bldP spid="14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9301" y="1569493"/>
            <a:ext cx="88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0175" y="2638231"/>
            <a:ext cx="88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5828" y="2215824"/>
            <a:ext cx="88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6124" y="3562154"/>
            <a:ext cx="88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28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302492" y="3284562"/>
            <a:ext cx="86321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316406" y="1661825"/>
            <a:ext cx="3075294" cy="461665"/>
            <a:chOff x="-132959" y="5028080"/>
            <a:chExt cx="2895214" cy="461665"/>
          </a:xfrm>
        </p:grpSpPr>
        <p:cxnSp>
          <p:nvCxnSpPr>
            <p:cNvPr id="19" name="Straight Arrow Connector 18"/>
            <p:cNvCxnSpPr>
              <a:stCxn id="20" idx="1"/>
              <a:endCxn id="5" idx="3"/>
            </p:cNvCxnSpPr>
            <p:nvPr/>
          </p:nvCxnSpPr>
          <p:spPr>
            <a:xfrm flipH="1">
              <a:off x="-132959" y="5258913"/>
              <a:ext cx="1592482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59523" y="5028080"/>
              <a:ext cx="1302732" cy="46166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Số hạng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01616" y="2730563"/>
            <a:ext cx="3075294" cy="461665"/>
            <a:chOff x="-132959" y="5028080"/>
            <a:chExt cx="2895214" cy="461665"/>
          </a:xfrm>
        </p:grpSpPr>
        <p:cxnSp>
          <p:nvCxnSpPr>
            <p:cNvPr id="31" name="Straight Arrow Connector 30"/>
            <p:cNvCxnSpPr>
              <a:stCxn id="32" idx="1"/>
            </p:cNvCxnSpPr>
            <p:nvPr/>
          </p:nvCxnSpPr>
          <p:spPr>
            <a:xfrm flipH="1">
              <a:off x="-132959" y="5258913"/>
              <a:ext cx="1592482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459523" y="5028080"/>
              <a:ext cx="1302732" cy="46166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Số hạng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37567" y="3654486"/>
            <a:ext cx="3075294" cy="461665"/>
            <a:chOff x="-132959" y="5028080"/>
            <a:chExt cx="2895214" cy="461665"/>
          </a:xfrm>
        </p:grpSpPr>
        <p:cxnSp>
          <p:nvCxnSpPr>
            <p:cNvPr id="34" name="Straight Arrow Connector 33"/>
            <p:cNvCxnSpPr>
              <a:stCxn id="35" idx="1"/>
            </p:cNvCxnSpPr>
            <p:nvPr/>
          </p:nvCxnSpPr>
          <p:spPr>
            <a:xfrm flipH="1">
              <a:off x="-132959" y="5258913"/>
              <a:ext cx="1592482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459523" y="5028080"/>
              <a:ext cx="1302732" cy="46166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Tổng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996287" y="491319"/>
            <a:ext cx="782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Đặt tính rồi tính:    21 + 7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loud Callout 36"/>
          <p:cNvSpPr/>
          <p:nvPr/>
        </p:nvSpPr>
        <p:spPr>
          <a:xfrm>
            <a:off x="1282890" y="4421875"/>
            <a:ext cx="5745707" cy="1392071"/>
          </a:xfrm>
          <a:prstGeom prst="cloudCallout">
            <a:avLst>
              <a:gd name="adj1" fmla="val -58868"/>
              <a:gd name="adj2" fmla="val 781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Muốn tính tổng khi biết các số hạng ta làm như thế nào?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7343"/>
            <a:ext cx="1071760" cy="1201003"/>
          </a:xfrm>
          <a:prstGeom prst="rect">
            <a:avLst/>
          </a:prstGeom>
        </p:spPr>
      </p:pic>
      <p:sp>
        <p:nvSpPr>
          <p:cNvPr id="40" name="Striped Right Arrow 39"/>
          <p:cNvSpPr/>
          <p:nvPr/>
        </p:nvSpPr>
        <p:spPr>
          <a:xfrm>
            <a:off x="730155" y="4408227"/>
            <a:ext cx="8768687" cy="2434941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 tính tổng các số hạng ta lấy các số hạng cộng lại với nhau.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7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36" grpId="0"/>
      <p:bldP spid="37" grpId="1" animBg="1"/>
      <p:bldP spid="37" grpId="2" animBg="1"/>
      <p:bldP spid="37" grpId="3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17" y="271704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869116" y="139368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2. </a:t>
            </a:r>
            <a:r>
              <a:rPr lang="en-US" sz="3200" dirty="0"/>
              <a:t>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181</Words>
  <Application>Microsoft Office PowerPoint</Application>
  <PresentationFormat>Custom</PresentationFormat>
  <Paragraphs>63</Paragraphs>
  <Slides>11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MyPC</cp:lastModifiedBy>
  <cp:revision>19</cp:revision>
  <dcterms:created xsi:type="dcterms:W3CDTF">2021-05-04T10:26:00Z</dcterms:created>
  <dcterms:modified xsi:type="dcterms:W3CDTF">2021-09-20T09:45:14Z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