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9" r:id="rId3"/>
    <p:sldMasterId id="2147483704" r:id="rId4"/>
    <p:sldMasterId id="2147483716" r:id="rId5"/>
    <p:sldMasterId id="2147483728" r:id="rId6"/>
  </p:sldMasterIdLst>
  <p:notesMasterIdLst>
    <p:notesMasterId r:id="rId21"/>
  </p:notesMasterIdLst>
  <p:sldIdLst>
    <p:sldId id="316" r:id="rId7"/>
    <p:sldId id="336" r:id="rId8"/>
    <p:sldId id="326" r:id="rId9"/>
    <p:sldId id="328" r:id="rId10"/>
    <p:sldId id="330" r:id="rId11"/>
    <p:sldId id="332" r:id="rId12"/>
    <p:sldId id="338" r:id="rId13"/>
    <p:sldId id="262" r:id="rId14"/>
    <p:sldId id="340" r:id="rId15"/>
    <p:sldId id="342" r:id="rId16"/>
    <p:sldId id="344" r:id="rId17"/>
    <p:sldId id="346" r:id="rId18"/>
    <p:sldId id="348" r:id="rId19"/>
    <p:sldId id="31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33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8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BE725-04B3-4B11-A345-3DE4318D6A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55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5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665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20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1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4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6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7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5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036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86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3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4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9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5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320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101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973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672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1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0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878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429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55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8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18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743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102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83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624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01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7191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776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50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66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80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151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9677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85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49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75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0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9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973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5" name="文本框 2054"/>
          <p:cNvSpPr txBox="1"/>
          <p:nvPr/>
        </p:nvSpPr>
        <p:spPr>
          <a:xfrm>
            <a:off x="498764" y="158813"/>
            <a:ext cx="11296071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 Lớp 2a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1</a:t>
            </a:r>
            <a:r>
              <a:rPr kumimoji="0" lang="vi-VN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Trường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tiểu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vi-VN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học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Trưng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Vương</a:t>
            </a:r>
            <a:r>
              <a:rPr kumimoji="0" lang="vi-VN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" name="文本框 2055"/>
          <p:cNvSpPr txBox="1"/>
          <p:nvPr/>
        </p:nvSpPr>
        <p:spPr>
          <a:xfrm>
            <a:off x="2392217" y="928254"/>
            <a:ext cx="7509163" cy="24006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50050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Chào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mừng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quý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thầy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cô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 </a:t>
            </a:r>
            <a:r>
              <a:rPr kumimoji="0" lang="vi-VN" altLang="zh-CN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uLnTx/>
                <a:uFillTx/>
                <a:latin typeface="Arial"/>
                <a:ea typeface="黑体" panose="02010609060101010101" pitchFamily="2" charset="-122"/>
                <a:cs typeface="+mn-cs"/>
              </a:rPr>
              <a:t>về dự tiết chuyên đề cấp trường</a:t>
            </a:r>
            <a:endParaRPr kumimoji="0" lang="en-US" altLang="zh-CN" sz="5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uLnTx/>
              <a:uFillTx/>
              <a:latin typeface="Arial"/>
              <a:ea typeface="黑体" panose="0201060906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7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48902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2796873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8101593" y="597814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8336164" y="687761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8052777" y="1168629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8324647" y="1584128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8227966" y="2398727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8679206" y="2452257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8324646" y="246376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6658940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 cộng 7 bằng 13, viết 3 nhớ 1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634871" y="5341063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 + 17 =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3324" y="1518758"/>
            <a:ext cx="575035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1309" y="1518758"/>
            <a:ext cx="535922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967926" y="2603771"/>
            <a:ext cx="862350" cy="429054"/>
            <a:chOff x="4967926" y="2603771"/>
            <a:chExt cx="862350" cy="429054"/>
          </a:xfrm>
        </p:grpSpPr>
        <p:sp>
          <p:nvSpPr>
            <p:cNvPr id="22" name="Cloud Callout 21"/>
            <p:cNvSpPr/>
            <p:nvPr/>
          </p:nvSpPr>
          <p:spPr>
            <a:xfrm>
              <a:off x="4967926" y="2603771"/>
              <a:ext cx="862350" cy="429054"/>
            </a:xfrm>
            <a:prstGeom prst="cloud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2727" y="2642885"/>
              <a:ext cx="48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67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0" grpId="0"/>
      <p:bldP spid="55" grpId="0"/>
      <p:bldP spid="56" grpId="0"/>
      <p:bldP spid="59" grpId="0" uiExpand="1"/>
      <p:bldP spid="60" grpId="0"/>
      <p:bldP spid="62" grpId="0" uiExpand="1" build="p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425744" y="3093493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84995"/>
              <a:chOff x="2567706" y="1602691"/>
              <a:chExt cx="837249" cy="138499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84995"/>
              <a:chOff x="2567706" y="1602691"/>
              <a:chExt cx="837249" cy="13849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37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84995"/>
              <a:chOff x="2567706" y="1602691"/>
              <a:chExt cx="837249" cy="138499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84995"/>
              <a:chOff x="2567706" y="1602691"/>
              <a:chExt cx="837249" cy="138499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4373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59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902543" y="543464"/>
            <a:ext cx="4109404" cy="14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39912" y="2163939"/>
            <a:ext cx="607138" cy="4716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667149" y="2103557"/>
            <a:ext cx="1662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1789780" y="440829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3998623" y="437631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6227269" y="44328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8488789" y="44266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</a:t>
            </a:r>
          </a:p>
        </p:txBody>
      </p:sp>
    </p:spTree>
    <p:extLst>
      <p:ext uri="{BB962C8B-B14F-4D97-AF65-F5344CB8AC3E}">
        <p14:creationId xmlns:p14="http://schemas.microsoft.com/office/powerpoint/2010/main" val="4643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8"/>
            <a:ext cx="3284934" cy="15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1162980" y="228156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798710" y="2143530"/>
            <a:ext cx="3145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2866409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64 + 19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3584714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35776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35847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35776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490855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48776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490854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49085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8971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Que tính ở số hạng thứ hai đặt sai.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4441597" y="2457039"/>
            <a:ext cx="1229441" cy="1254697"/>
          </a:xfrm>
          <a:prstGeom prst="rect">
            <a:avLst/>
          </a:prstGeom>
          <a:noFill/>
          <a:ln>
            <a:solidFill>
              <a:srgbClr val="007DC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39059" y="2457039"/>
            <a:ext cx="1143852" cy="1151923"/>
          </a:xfrm>
          <a:prstGeom prst="rect">
            <a:avLst/>
          </a:prstGeom>
          <a:noFill/>
          <a:ln>
            <a:solidFill>
              <a:srgbClr val="007D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753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2341" y="2834640"/>
            <a:ext cx="9010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 fontAlgn="base">
              <a:defRPr/>
            </a:pPr>
            <a:r>
              <a:rPr lang="en-US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字魂17号-萌趣果冻体"/>
                <a:cs typeface="+mj-lt"/>
                <a:sym typeface="+mn-ea"/>
              </a:rPr>
              <a:t>CHÀO TẠM BIỆT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283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smtClean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9DD9"/>
                  </a:outerShdw>
                </a:effectLst>
                <a:latin typeface="Constantia"/>
              </a:rPr>
              <a:t>Ai</a:t>
            </a:r>
            <a:r>
              <a:rPr lang="en-US" sz="6600" b="1" dirty="0" smtClean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9DD9"/>
                  </a:outerShdw>
                </a:effectLst>
                <a:latin typeface="Constantia"/>
              </a:rPr>
              <a:t>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err="1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9DD9"/>
                  </a:outerShdw>
                </a:effectLst>
                <a:latin typeface="Constantia"/>
              </a:rPr>
              <a:t>n</a:t>
            </a:r>
            <a:r>
              <a:rPr lang="en-US" sz="4200" b="1" dirty="0" err="1" smtClean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9DD9"/>
                  </a:outerShdw>
                </a:effectLst>
                <a:latin typeface="Constantia"/>
              </a:rPr>
              <a:t>hanh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noProof="0" dirty="0" err="1" smtClean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9DD9"/>
                  </a:outerShdw>
                </a:effectLst>
                <a:latin typeface="Constantia"/>
              </a:rPr>
              <a:t>đúng</a:t>
            </a:r>
            <a:endParaRPr kumimoji="0" lang="en-US" sz="4200" b="1" i="0" u="none" strike="noStrike" kern="1200" cap="none" spc="0" normalizeH="0" baseline="0" noProof="0" dirty="0">
              <a:ln w="6600">
                <a:solidFill>
                  <a:srgbClr val="009DD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9DD9"/>
                </a:outerShdw>
              </a:effectLst>
              <a:uLnTx/>
              <a:uFillTx/>
              <a:latin typeface="Constantia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 err="1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9DD9"/>
                  </a:outerShdw>
                </a:effectLst>
                <a:latin typeface="Constantia"/>
              </a:rPr>
              <a:t>a</a:t>
            </a:r>
            <a:r>
              <a:rPr lang="en-US" sz="4200" b="1" dirty="0" err="1" smtClean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9DD9"/>
                  </a:outerShdw>
                </a:effectLst>
                <a:latin typeface="Constantia"/>
              </a:rPr>
              <a:t>i</a:t>
            </a:r>
            <a:r>
              <a:rPr lang="en-US" sz="4200" b="1" dirty="0" smtClean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9DD9"/>
                  </a:outerShdw>
                </a:effectLst>
                <a:latin typeface="Constantia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The little bee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BE80F-DCF2-4AC4-BBC5-86BCEEE61854}"/>
              </a:ext>
            </a:extLst>
          </p:cNvPr>
          <p:cNvSpPr txBox="1"/>
          <p:nvPr/>
        </p:nvSpPr>
        <p:spPr>
          <a:xfrm>
            <a:off x="7072313" y="385763"/>
            <a:ext cx="4200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4032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2161328" y="1052181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+ 4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A.32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 +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+ 7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62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759125" y="1791696"/>
            <a:ext cx="10092905" cy="14219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20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 (CÓ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NHỚ)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VỚI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</a:t>
            </a:r>
            <a:r>
              <a:rPr kumimoji="0" lang="vi-VN" sz="3600" b="1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HAI CHỮ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vi-VN" sz="3600" b="1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9404" y="341203"/>
            <a:ext cx="9152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182" y="1095559"/>
            <a:ext cx="147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Cháu có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Cháu có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Cả hai cháu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có bao nhiêu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48902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2796873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469493" y="5564791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36 + 17 =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7031017" y="1035170"/>
            <a:ext cx="337503" cy="3375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87380" y="2083324"/>
            <a:ext cx="429501" cy="2639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3324" y="1518758"/>
            <a:ext cx="575035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1309" y="1518758"/>
            <a:ext cx="535922" cy="3571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34219" y="2756009"/>
            <a:ext cx="1588714" cy="33729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967926" y="2603771"/>
            <a:ext cx="862350" cy="429054"/>
            <a:chOff x="4967926" y="2603771"/>
            <a:chExt cx="862350" cy="429054"/>
          </a:xfrm>
        </p:grpSpPr>
        <p:sp>
          <p:nvSpPr>
            <p:cNvPr id="22" name="Cloud Callout 21"/>
            <p:cNvSpPr/>
            <p:nvPr/>
          </p:nvSpPr>
          <p:spPr>
            <a:xfrm>
              <a:off x="4967926" y="2603771"/>
              <a:ext cx="862350" cy="429054"/>
            </a:xfrm>
            <a:prstGeom prst="cloud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52727" y="2642885"/>
              <a:ext cx="48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174278" y="2756009"/>
            <a:ext cx="1874377" cy="33729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097293" y="4832760"/>
            <a:ext cx="1933723" cy="663368"/>
            <a:chOff x="5097293" y="4832760"/>
            <a:chExt cx="1933723" cy="663368"/>
          </a:xfrm>
        </p:grpSpPr>
        <p:sp>
          <p:nvSpPr>
            <p:cNvPr id="36" name="Cloud Callout 35"/>
            <p:cNvSpPr/>
            <p:nvPr/>
          </p:nvSpPr>
          <p:spPr>
            <a:xfrm>
              <a:off x="5097293" y="4832760"/>
              <a:ext cx="1933723" cy="663368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0551" y="4863824"/>
              <a:ext cx="1644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đơn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vị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924128" y="2756009"/>
            <a:ext cx="2024774" cy="33729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399717" y="4599685"/>
            <a:ext cx="1498031" cy="617611"/>
            <a:chOff x="1399717" y="4599685"/>
            <a:chExt cx="1498031" cy="617611"/>
          </a:xfrm>
        </p:grpSpPr>
        <p:sp>
          <p:nvSpPr>
            <p:cNvPr id="40" name="Cloud Callout 39"/>
            <p:cNvSpPr/>
            <p:nvPr/>
          </p:nvSpPr>
          <p:spPr>
            <a:xfrm>
              <a:off x="1399717" y="4599685"/>
              <a:ext cx="1498031" cy="617611"/>
            </a:xfrm>
            <a:prstGeom prst="cloudCallou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34247" y="4620996"/>
              <a:ext cx="1024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chục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72383" y="3891064"/>
            <a:ext cx="4697110" cy="979625"/>
            <a:chOff x="2772383" y="3891064"/>
            <a:chExt cx="4697110" cy="979625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2772383" y="3891064"/>
              <a:ext cx="4697110" cy="7810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36" idx="3"/>
            </p:cNvCxnSpPr>
            <p:nvPr/>
          </p:nvCxnSpPr>
          <p:spPr>
            <a:xfrm flipH="1">
              <a:off x="6064155" y="3909357"/>
              <a:ext cx="1405338" cy="961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752945" y="3599234"/>
            <a:ext cx="1225690" cy="525762"/>
            <a:chOff x="7752945" y="3599234"/>
            <a:chExt cx="1225690" cy="525762"/>
          </a:xfrm>
        </p:grpSpPr>
        <p:sp>
          <p:nvSpPr>
            <p:cNvPr id="69" name="Rectangle 68"/>
            <p:cNvSpPr/>
            <p:nvPr/>
          </p:nvSpPr>
          <p:spPr>
            <a:xfrm>
              <a:off x="7752945" y="3599234"/>
              <a:ext cx="1128408" cy="52569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073962" y="3601776"/>
              <a:ext cx="904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53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7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4" grpId="0" uiExpand="1" animBg="1"/>
      <p:bldP spid="2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9" grpId="0" animBg="1"/>
      <p:bldP spid="63" grpId="0" animBg="1"/>
      <p:bldP spid="61" grpId="0" animBg="1"/>
      <p:bldP spid="61" grpId="1" animBg="1"/>
      <p:bldP spid="2" grpId="0" animBg="1"/>
      <p:bldP spid="8" grpId="0" animBg="1"/>
      <p:bldP spid="10" grpId="0" animBg="1"/>
      <p:bldP spid="12" grpId="0" animBg="1"/>
      <p:bldP spid="21" grpId="0" animBg="1"/>
      <p:bldP spid="21" grpId="1" animBg="1"/>
      <p:bldP spid="21" grpId="2" animBg="1"/>
      <p:bldP spid="6" grpId="0" animBg="1"/>
      <p:bldP spid="39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324</Words>
  <Application>Microsoft Office PowerPoint</Application>
  <PresentationFormat>Widescreen</PresentationFormat>
  <Paragraphs>107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Microsoft YaHei</vt:lpstr>
      <vt:lpstr>Microsoft YaHei</vt:lpstr>
      <vt:lpstr>SimSun</vt:lpstr>
      <vt:lpstr>SimSun</vt:lpstr>
      <vt:lpstr>Arial</vt:lpstr>
      <vt:lpstr>Arial-Rounded</vt:lpstr>
      <vt:lpstr>Calibri</vt:lpstr>
      <vt:lpstr>Calibri Light</vt:lpstr>
      <vt:lpstr>Constantia</vt:lpstr>
      <vt:lpstr>DengXian</vt:lpstr>
      <vt:lpstr>ITC Avant Garde Std Bk</vt:lpstr>
      <vt:lpstr>黑体</vt:lpstr>
      <vt:lpstr>Times New Roman</vt:lpstr>
      <vt:lpstr>UTM Cookies</vt:lpstr>
      <vt:lpstr>Verdana</vt:lpstr>
      <vt:lpstr>Wingdings 2</vt:lpstr>
      <vt:lpstr>字魂17号-萌趣果冻体</vt:lpstr>
      <vt:lpstr>Office Theme</vt:lpstr>
      <vt:lpstr>2_Office Theme</vt:lpstr>
      <vt:lpstr>1_Office 主题</vt:lpstr>
      <vt:lpstr>Flow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THH</dc:creator>
  <cp:lastModifiedBy>KNC</cp:lastModifiedBy>
  <cp:revision>21</cp:revision>
  <dcterms:created xsi:type="dcterms:W3CDTF">2021-05-14T05:01:00Z</dcterms:created>
  <dcterms:modified xsi:type="dcterms:W3CDTF">2024-11-15T00:38:15Z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