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3"/>
  </p:notesMasterIdLst>
  <p:sldIdLst>
    <p:sldId id="305" r:id="rId3"/>
    <p:sldId id="296" r:id="rId4"/>
    <p:sldId id="290" r:id="rId5"/>
    <p:sldId id="306" r:id="rId6"/>
    <p:sldId id="307" r:id="rId7"/>
    <p:sldId id="299" r:id="rId8"/>
    <p:sldId id="302" r:id="rId9"/>
    <p:sldId id="303" r:id="rId10"/>
    <p:sldId id="304"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9" d="100"/>
          <a:sy n="69"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124026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69262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30C7C-C3AF-4ED7-AEDD-4BE4C4EB12E8}"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F01AE-E6FC-4EDC-9D52-E0A0E234CDA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50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16/11/2021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0C7C-C3AF-4ED7-AEDD-4BE4C4EB12E8}" type="datetimeFigureOut">
              <a:rPr lang="en-US" smtClean="0"/>
              <a:pPr/>
              <a:t>16/11/2021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F01AE-E6FC-4EDC-9D52-E0A0E234CD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249BC14-F1C4-4295-BEC7-7F47C388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85" y="90152"/>
            <a:ext cx="12192000" cy="6858000"/>
          </a:xfrm>
          <a:prstGeom prst="rect">
            <a:avLst/>
          </a:prstGeom>
        </p:spPr>
      </p:pic>
      <p:sp>
        <p:nvSpPr>
          <p:cNvPr id="2" name="TextBox 1">
            <a:extLst>
              <a:ext uri="{FF2B5EF4-FFF2-40B4-BE49-F238E27FC236}">
                <a16:creationId xmlns:a16="http://schemas.microsoft.com/office/drawing/2014/main" xmlns="" id="{D500A281-74B2-40ED-953B-2706DC483A72}"/>
              </a:ext>
            </a:extLst>
          </p:cNvPr>
          <p:cNvSpPr txBox="1"/>
          <p:nvPr/>
        </p:nvSpPr>
        <p:spPr>
          <a:xfrm>
            <a:off x="2947386" y="1935332"/>
            <a:ext cx="6560598" cy="1569660"/>
          </a:xfrm>
          <a:prstGeom prst="rect">
            <a:avLst/>
          </a:prstGeom>
          <a:noFill/>
        </p:spPr>
        <p:txBody>
          <a:bodyPr wrap="square" rtlCol="0">
            <a:spAutoFit/>
          </a:bodyPr>
          <a:lstStyle/>
          <a:p>
            <a:pPr algn="ctr">
              <a:defRPr/>
            </a:pPr>
            <a:r>
              <a:rPr lang="en-US" sz="3200" b="1" u="sng" smtClean="0">
                <a:solidFill>
                  <a:prstClr val="white"/>
                </a:solidFill>
                <a:latin typeface="Times New Roman" panose="02020603050405020304" pitchFamily="18" charset="0"/>
                <a:cs typeface="Times New Roman" panose="02020603050405020304" pitchFamily="18" charset="0"/>
              </a:rPr>
              <a:t>To</a:t>
            </a:r>
            <a:r>
              <a:rPr lang="en-US" sz="3200" b="1" u="sng" smtClean="0">
                <a:solidFill>
                  <a:schemeClr val="bg1"/>
                </a:solidFill>
                <a:latin typeface="Times New Roman" pitchFamily="18" charset="0"/>
                <a:cs typeface="Times New Roman" pitchFamily="18" charset="0"/>
              </a:rPr>
              <a:t>án</a:t>
            </a:r>
            <a:r>
              <a:rPr lang="en-US" sz="3200" b="1" u="sng" smtClean="0">
                <a:solidFill>
                  <a:prstClr val="white"/>
                </a:solidFill>
                <a:latin typeface="Times New Roman" panose="02020603050405020304" pitchFamily="18" charset="0"/>
                <a:cs typeface="Times New Roman" panose="02020603050405020304" pitchFamily="18" charset="0"/>
              </a:rPr>
              <a:t>:</a:t>
            </a:r>
          </a:p>
          <a:p>
            <a:pPr lvl="0" algn="ctr">
              <a:defRPr/>
            </a:pPr>
            <a:endParaRPr lang="en-US" sz="3200" b="1" u="sng" smtClean="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smtClean="0">
              <a:solidFill>
                <a:prstClr val="white"/>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30378" y="1070811"/>
            <a:ext cx="7182853" cy="584775"/>
          </a:xfrm>
          <a:prstGeom prst="rect">
            <a:avLst/>
          </a:prstGeom>
          <a:noFill/>
        </p:spPr>
        <p:txBody>
          <a:bodyPr wrap="square" rtlCol="0">
            <a:spAutoFit/>
          </a:bodyPr>
          <a:lstStyle/>
          <a:p>
            <a:r>
              <a:rPr lang="en-US" sz="3200" b="1" dirty="0" smtClean="0">
                <a:solidFill>
                  <a:schemeClr val="bg1"/>
                </a:solidFill>
                <a:latin typeface="Times New Roman" pitchFamily="18" charset="0"/>
                <a:cs typeface="Times New Roman" pitchFamily="18" charset="0"/>
              </a:rPr>
              <a:t>      </a:t>
            </a:r>
            <a:r>
              <a:rPr lang="en-US" sz="3200" b="1" err="1" smtClean="0">
                <a:solidFill>
                  <a:schemeClr val="bg1"/>
                </a:solidFill>
                <a:latin typeface="Times New Roman" pitchFamily="18" charset="0"/>
                <a:cs typeface="Times New Roman" pitchFamily="18" charset="0"/>
              </a:rPr>
              <a:t>Thứ</a:t>
            </a:r>
            <a:r>
              <a:rPr lang="en-US" sz="3200" b="1" smtClean="0">
                <a:solidFill>
                  <a:schemeClr val="bg1"/>
                </a:solidFill>
                <a:latin typeface="Times New Roman" pitchFamily="18" charset="0"/>
                <a:cs typeface="Times New Roman" pitchFamily="18" charset="0"/>
              </a:rPr>
              <a:t> 3 ngày 16 </a:t>
            </a:r>
            <a:r>
              <a:rPr lang="en-US" sz="3200" b="1" dirty="0" err="1" smtClean="0">
                <a:solidFill>
                  <a:schemeClr val="bg1"/>
                </a:solidFill>
                <a:latin typeface="Times New Roman" pitchFamily="18" charset="0"/>
                <a:cs typeface="Times New Roman" pitchFamily="18" charset="0"/>
              </a:rPr>
              <a:t>tháng</a:t>
            </a:r>
            <a:r>
              <a:rPr lang="en-US" sz="3200" b="1" dirty="0" smtClean="0">
                <a:solidFill>
                  <a:schemeClr val="bg1"/>
                </a:solidFill>
                <a:latin typeface="Times New Roman" pitchFamily="18" charset="0"/>
                <a:cs typeface="Times New Roman" pitchFamily="18" charset="0"/>
              </a:rPr>
              <a:t> 11 </a:t>
            </a:r>
            <a:r>
              <a:rPr lang="en-US" sz="3200" b="1" dirty="0" err="1" smtClean="0">
                <a:solidFill>
                  <a:schemeClr val="bg1"/>
                </a:solidFill>
                <a:latin typeface="Times New Roman" pitchFamily="18" charset="0"/>
                <a:cs typeface="Times New Roman" pitchFamily="18" charset="0"/>
              </a:rPr>
              <a:t>năm</a:t>
            </a:r>
            <a:r>
              <a:rPr lang="en-US" sz="3200" b="1" dirty="0" smtClean="0">
                <a:solidFill>
                  <a:schemeClr val="bg1"/>
                </a:solidFill>
                <a:latin typeface="Times New Roman" pitchFamily="18" charset="0"/>
                <a:cs typeface="Times New Roman" pitchFamily="18" charset="0"/>
              </a:rPr>
              <a:t> 2021</a:t>
            </a:r>
            <a:endParaRPr lang="vi-VN"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0446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862"/>
            <a:ext cx="12192000" cy="6858000"/>
          </a:xfrm>
        </p:spPr>
      </p:pic>
      <p:sp>
        <p:nvSpPr>
          <p:cNvPr id="5" name="TextBox 4"/>
          <p:cNvSpPr txBox="1"/>
          <p:nvPr/>
        </p:nvSpPr>
        <p:spPr>
          <a:xfrm>
            <a:off x="2078183" y="3075709"/>
            <a:ext cx="6982692" cy="1938992"/>
          </a:xfrm>
          <a:prstGeom prst="rect">
            <a:avLst/>
          </a:prstGeom>
          <a:noFill/>
        </p:spPr>
        <p:txBody>
          <a:bodyPr wrap="square" rtlCol="0">
            <a:spAutoFit/>
          </a:bodyPr>
          <a:lstStyle/>
          <a:p>
            <a:pPr lvl="0" algn="ctr">
              <a:defRPr/>
            </a:pPr>
            <a:r>
              <a:rPr lang="en-US" sz="6000">
                <a:solidFill>
                  <a:prstClr val="black"/>
                </a:solidFill>
                <a:latin typeface="Times New Roman" pitchFamily="18" charset="0"/>
                <a:cs typeface="Times New Roman" pitchFamily="18" charset="0"/>
              </a:rPr>
              <a:t>Củng cố</a:t>
            </a:r>
          </a:p>
          <a:p>
            <a:pPr lvl="0" algn="ctr">
              <a:defRPr/>
            </a:pPr>
            <a:r>
              <a:rPr lang="en-US" sz="6000">
                <a:solidFill>
                  <a:prstClr val="black"/>
                </a:solidFill>
                <a:latin typeface="Times New Roman" pitchFamily="18" charset="0"/>
                <a:cs typeface="Times New Roman" pitchFamily="18" charset="0"/>
              </a:rPr>
              <a:t> bài học- Dặn dò</a:t>
            </a:r>
          </a:p>
        </p:txBody>
      </p:sp>
    </p:spTree>
    <p:extLst>
      <p:ext uri="{BB962C8B-B14F-4D97-AF65-F5344CB8AC3E}">
        <p14:creationId xmlns:p14="http://schemas.microsoft.com/office/powerpoint/2010/main" val="1983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16189"/>
          </a:xfrm>
        </p:spPr>
      </p:pic>
      <p:sp>
        <p:nvSpPr>
          <p:cNvPr id="5" name="TextBox 4"/>
          <p:cNvSpPr txBox="1"/>
          <p:nvPr/>
        </p:nvSpPr>
        <p:spPr>
          <a:xfrm>
            <a:off x="2854036" y="1472935"/>
            <a:ext cx="6483927" cy="3970318"/>
          </a:xfrm>
          <a:prstGeom prst="rect">
            <a:avLst/>
          </a:prstGeom>
          <a:noFill/>
        </p:spPr>
        <p:txBody>
          <a:bodyPr wrap="square" rtlCol="0">
            <a:spAutoFit/>
          </a:bodyPr>
          <a:lstStyle/>
          <a:p>
            <a:pPr lvl="0" algn="ctr">
              <a:defRPr/>
            </a:pPr>
            <a:r>
              <a:rPr lang="en-US" sz="5400" b="1" i="1" spc="100" dirty="0" err="1">
                <a:ln w="22225">
                  <a:solidFill>
                    <a:srgbClr val="FF0000"/>
                  </a:solidFill>
                  <a:prstDash val="solid"/>
                </a:ln>
                <a:solidFill>
                  <a:srgbClr val="FF0000"/>
                </a:solidFill>
                <a:latin typeface="Times New Roman" pitchFamily="18" charset="0"/>
                <a:cs typeface="Times New Roman" pitchFamily="18" charset="0"/>
              </a:rPr>
              <a:t>Bài</a:t>
            </a:r>
            <a:r>
              <a:rPr lang="en-US" sz="5400" b="1" i="1" spc="100" dirty="0">
                <a:ln w="22225">
                  <a:solidFill>
                    <a:srgbClr val="FF0000"/>
                  </a:solidFill>
                  <a:prstDash val="solid"/>
                </a:ln>
                <a:solidFill>
                  <a:srgbClr val="FF0000"/>
                </a:solidFill>
                <a:latin typeface="Times New Roman" pitchFamily="18" charset="0"/>
                <a:cs typeface="Times New Roman" pitchFamily="18" charset="0"/>
              </a:rPr>
              <a:t> 19:</a:t>
            </a:r>
          </a:p>
          <a:p>
            <a:pPr lvl="0" algn="ctr">
              <a:defRPr/>
            </a:pP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Phép</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cộng</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phép</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trừ</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có</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nhớ</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trong</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5400" b="1"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phạm</a:t>
            </a:r>
            <a:r>
              <a:rPr lang="en-US" sz="54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vi 100</a:t>
            </a:r>
          </a:p>
          <a:p>
            <a:endParaRPr lang="en-US" dirty="0"/>
          </a:p>
          <a:p>
            <a:endParaRPr lang="en-US" dirty="0"/>
          </a:p>
        </p:txBody>
      </p:sp>
    </p:spTree>
    <p:extLst>
      <p:ext uri="{BB962C8B-B14F-4D97-AF65-F5344CB8AC3E}">
        <p14:creationId xmlns:p14="http://schemas.microsoft.com/office/powerpoint/2010/main" val="36499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4060" y="2718435"/>
            <a:ext cx="5696585" cy="1568450"/>
          </a:xfrm>
          <a:prstGeom prst="rect">
            <a:avLst/>
          </a:prstGeom>
          <a:noFill/>
        </p:spPr>
        <p:txBody>
          <a:bodyPr wrap="square" rtlCol="0">
            <a:spAutoFit/>
          </a:bodyPr>
          <a:lstStyle/>
          <a:p>
            <a:pPr algn="ctr" defTabSz="457200">
              <a:defRPr/>
            </a:pPr>
            <a:r>
              <a:rPr lang="en-US" altLang="zh-CN"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Tiết 1</a:t>
            </a:r>
            <a:endParaRPr lang="en-US" sz="9600" b="1" i="1" dirty="0">
              <a:solidFill>
                <a:srgbClr val="FF0000"/>
              </a:solidFill>
              <a:latin typeface="Verdana" panose="020B0604030504040204" charset="0"/>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052944" y="512618"/>
            <a:ext cx="10017403" cy="6217087"/>
          </a:xfrm>
          <a:prstGeom prst="rect">
            <a:avLst/>
          </a:prstGeom>
          <a:noFill/>
        </p:spPr>
        <p:txBody>
          <a:bodyPr wrap="square" rtlCol="0">
            <a:spAutoFit/>
          </a:bodyPr>
          <a:lstStyle/>
          <a:p>
            <a:r>
              <a:rPr lang="en-US" sz="2200" b="1" u="sng" smtClean="0">
                <a:latin typeface="Times New Roman" pitchFamily="18" charset="0"/>
                <a:cs typeface="Times New Roman" pitchFamily="18" charset="0"/>
              </a:rPr>
              <a:t>I. YÊU </a:t>
            </a:r>
            <a:r>
              <a:rPr lang="en-US" sz="2200" b="1" u="sng">
                <a:latin typeface="Times New Roman" pitchFamily="18" charset="0"/>
                <a:cs typeface="Times New Roman" pitchFamily="18" charset="0"/>
              </a:rPr>
              <a:t>CẦU CẦN ĐẠT</a:t>
            </a:r>
            <a:r>
              <a:rPr lang="en-US" sz="2200" b="1" smtClean="0">
                <a:latin typeface="Times New Roman" pitchFamily="18" charset="0"/>
                <a:cs typeface="Times New Roman" pitchFamily="18" charset="0"/>
              </a:rPr>
              <a:t>:</a:t>
            </a:r>
            <a:r>
              <a:rPr lang="en-US" sz="2200" smtClean="0"/>
              <a:t> </a:t>
            </a:r>
          </a:p>
          <a:p>
            <a:r>
              <a:rPr lang="en-US" sz="2200" smtClean="0">
                <a:latin typeface="Times New Roman" pitchFamily="18" charset="0"/>
                <a:cs typeface="Times New Roman" pitchFamily="18" charset="0"/>
              </a:rPr>
              <a:t>*</a:t>
            </a:r>
            <a:r>
              <a:rPr lang="en-US" sz="2200" b="1" smtClean="0">
                <a:latin typeface="Times New Roman" pitchFamily="18" charset="0"/>
                <a:cs typeface="Times New Roman" pitchFamily="18" charset="0"/>
              </a:rPr>
              <a:t>Kiến </a:t>
            </a:r>
            <a:r>
              <a:rPr lang="en-US" sz="2200" b="1">
                <a:latin typeface="Times New Roman" pitchFamily="18" charset="0"/>
                <a:cs typeface="Times New Roman" pitchFamily="18" charset="0"/>
              </a:rPr>
              <a:t>thức, kĩ năng</a:t>
            </a:r>
            <a:r>
              <a:rPr lang="en-US" sz="2200" b="1" smtClean="0">
                <a:latin typeface="Times New Roman" pitchFamily="18" charset="0"/>
                <a:cs typeface="Times New Roman" pitchFamily="18" charset="0"/>
              </a:rPr>
              <a:t>:</a:t>
            </a:r>
            <a:r>
              <a:rPr lang="en-US" sz="2200">
                <a:latin typeface="Times New Roman" pitchFamily="18" charset="0"/>
                <a:cs typeface="Times New Roman" pitchFamily="18" charset="0"/>
              </a:rPr>
              <a:t> </a:t>
            </a:r>
            <a:endParaRPr lang="en-US" sz="2200" smtClean="0">
              <a:latin typeface="Times New Roman" pitchFamily="18" charset="0"/>
              <a:cs typeface="Times New Roman" pitchFamily="18" charset="0"/>
            </a:endParaRPr>
          </a:p>
          <a:p>
            <a:r>
              <a:rPr lang="en-US" sz="2200" b="1" smtClean="0"/>
              <a:t>- </a:t>
            </a:r>
            <a:r>
              <a:rPr lang="en-US" sz="2200" smtClean="0">
                <a:latin typeface="Times New Roman" pitchFamily="18" charset="0"/>
                <a:cs typeface="Times New Roman" pitchFamily="18" charset="0"/>
              </a:rPr>
              <a:t>Thực </a:t>
            </a:r>
            <a:r>
              <a:rPr lang="en-US" sz="2200">
                <a:latin typeface="Times New Roman" pitchFamily="18" charset="0"/>
                <a:cs typeface="Times New Roman" pitchFamily="18" charset="0"/>
              </a:rPr>
              <a:t>hiện </a:t>
            </a:r>
            <a:r>
              <a:rPr lang="en-US" sz="2200">
                <a:latin typeface="Times New Roman" pitchFamily="18" charset="0"/>
                <a:cs typeface="Times New Roman" pitchFamily="18" charset="0"/>
              </a:rPr>
              <a:t>được </a:t>
            </a:r>
            <a:r>
              <a:rPr lang="en-US" sz="2200" smtClean="0">
                <a:latin typeface="Times New Roman" pitchFamily="18" charset="0"/>
                <a:cs typeface="Times New Roman" pitchFamily="18" charset="0"/>
              </a:rPr>
              <a:t>phép cộng (có </a:t>
            </a:r>
            <a:r>
              <a:rPr lang="en-US" sz="2200">
                <a:latin typeface="Times New Roman" pitchFamily="18" charset="0"/>
                <a:cs typeface="Times New Roman" pitchFamily="18" charset="0"/>
              </a:rPr>
              <a:t>nhớ) số có hai chữ số với số có một </a:t>
            </a:r>
            <a:r>
              <a:rPr lang="en-US" sz="2200">
                <a:latin typeface="Times New Roman" pitchFamily="18" charset="0"/>
                <a:cs typeface="Times New Roman" pitchFamily="18" charset="0"/>
              </a:rPr>
              <a:t>chữ </a:t>
            </a:r>
            <a:r>
              <a:rPr lang="en-US" sz="2200" smtClean="0">
                <a:latin typeface="Times New Roman" pitchFamily="18" charset="0"/>
                <a:cs typeface="Times New Roman" pitchFamily="18" charset="0"/>
              </a:rPr>
              <a:t>số.</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   + Đặt tính theo cột dọc</a:t>
            </a:r>
          </a:p>
          <a:p>
            <a:r>
              <a:rPr lang="en-US" sz="2200">
                <a:latin typeface="Times New Roman" pitchFamily="18" charset="0"/>
                <a:cs typeface="Times New Roman" pitchFamily="18" charset="0"/>
              </a:rPr>
              <a:t>   + Tính từ phải </a:t>
            </a:r>
            <a:r>
              <a:rPr lang="en-US" sz="2200">
                <a:latin typeface="Times New Roman" pitchFamily="18" charset="0"/>
                <a:cs typeface="Times New Roman" pitchFamily="18" charset="0"/>
              </a:rPr>
              <a:t>sang </a:t>
            </a:r>
            <a:r>
              <a:rPr lang="en-US" sz="2200" smtClean="0">
                <a:latin typeface="Times New Roman" pitchFamily="18" charset="0"/>
                <a:cs typeface="Times New Roman" pitchFamily="18" charset="0"/>
              </a:rPr>
              <a:t>trái, lưu </a:t>
            </a:r>
            <a:r>
              <a:rPr lang="en-US" sz="2200">
                <a:latin typeface="Times New Roman" pitchFamily="18" charset="0"/>
                <a:cs typeface="Times New Roman" pitchFamily="18" charset="0"/>
              </a:rPr>
              <a:t>ý khi cộng hai số đơn vị thì nhớ 1 chục vào số chục của số hạng </a:t>
            </a:r>
            <a:r>
              <a:rPr lang="en-US" sz="2200">
                <a:latin typeface="Times New Roman" pitchFamily="18" charset="0"/>
                <a:cs typeface="Times New Roman" pitchFamily="18" charset="0"/>
              </a:rPr>
              <a:t>thứ </a:t>
            </a:r>
            <a:r>
              <a:rPr lang="en-US" sz="2200" smtClean="0">
                <a:latin typeface="Times New Roman" pitchFamily="18" charset="0"/>
                <a:cs typeface="Times New Roman" pitchFamily="18" charset="0"/>
              </a:rPr>
              <a:t>nhất.</a:t>
            </a:r>
            <a:endParaRPr lang="en-US" sz="2200">
              <a:latin typeface="Times New Roman" pitchFamily="18" charset="0"/>
              <a:cs typeface="Times New Roman" pitchFamily="18" charset="0"/>
            </a:endParaRPr>
          </a:p>
          <a:p>
            <a:r>
              <a:rPr lang="en-US" sz="2200" smtClean="0">
                <a:latin typeface="Times New Roman" pitchFamily="18" charset="0"/>
                <a:cs typeface="Times New Roman" pitchFamily="18" charset="0"/>
              </a:rPr>
              <a:t>- Giải </a:t>
            </a:r>
            <a:r>
              <a:rPr lang="en-US" sz="2200">
                <a:latin typeface="Times New Roman" pitchFamily="18" charset="0"/>
                <a:cs typeface="Times New Roman" pitchFamily="18" charset="0"/>
              </a:rPr>
              <a:t>được các bài toán thực tế liên quan đến phép cộng đã học.</a:t>
            </a:r>
          </a:p>
          <a:p>
            <a:r>
              <a:rPr lang="en-US" sz="2200" b="1" smtClean="0">
                <a:latin typeface="Times New Roman" pitchFamily="18" charset="0"/>
                <a:cs typeface="Times New Roman" pitchFamily="18" charset="0"/>
              </a:rPr>
              <a:t>* </a:t>
            </a:r>
            <a:r>
              <a:rPr lang="en-US" sz="2200" b="1">
                <a:latin typeface="Times New Roman" pitchFamily="18" charset="0"/>
                <a:cs typeface="Times New Roman" pitchFamily="18" charset="0"/>
              </a:rPr>
              <a:t>Yêu cầu cần đạt về năng lực:</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NL </a:t>
            </a:r>
            <a:r>
              <a:rPr lang="en-US" sz="2200">
                <a:latin typeface="Times New Roman" pitchFamily="18" charset="0"/>
                <a:cs typeface="Times New Roman" pitchFamily="18" charset="0"/>
              </a:rPr>
              <a:t>tư duy và lập luận toán học: HS thực hiện </a:t>
            </a:r>
            <a:r>
              <a:rPr lang="en-US" sz="2200" smtClean="0">
                <a:latin typeface="Times New Roman" pitchFamily="18" charset="0"/>
                <a:cs typeface="Times New Roman" pitchFamily="18" charset="0"/>
              </a:rPr>
              <a:t>các thao tác tư duy để hoàn thành phần hoạt động.</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NL </a:t>
            </a:r>
            <a:r>
              <a:rPr lang="en-US" sz="2200">
                <a:latin typeface="Times New Roman" pitchFamily="18" charset="0"/>
                <a:cs typeface="Times New Roman" pitchFamily="18" charset="0"/>
              </a:rPr>
              <a:t>mô hình hóa toán học: </a:t>
            </a:r>
            <a:r>
              <a:rPr lang="en-US" sz="2200" smtClean="0">
                <a:latin typeface="Times New Roman" pitchFamily="18" charset="0"/>
                <a:cs typeface="Times New Roman" pitchFamily="18" charset="0"/>
              </a:rPr>
              <a:t>HS phát triển năng lực sử dụng công cụ, phương tiện.</a:t>
            </a:r>
            <a:endParaRPr lang="en-US" sz="2200">
              <a:latin typeface="Times New Roman" pitchFamily="18" charset="0"/>
              <a:cs typeface="Times New Roman" pitchFamily="18" charset="0"/>
            </a:endParaRPr>
          </a:p>
          <a:p>
            <a:r>
              <a:rPr lang="en-US" sz="2200" smtClean="0">
                <a:latin typeface="Times New Roman" pitchFamily="18" charset="0"/>
                <a:cs typeface="Times New Roman" pitchFamily="18" charset="0"/>
              </a:rPr>
              <a:t>-</a:t>
            </a:r>
            <a:r>
              <a:rPr lang="en-US" sz="2200" smtClean="0">
                <a:latin typeface="Times New Roman" pitchFamily="18" charset="0"/>
                <a:cs typeface="Times New Roman" pitchFamily="18" charset="0"/>
              </a:rPr>
              <a:t> NL giải quyết vấn đề toán học: Thông qua quan sát, tư duy giúp hs thực hiện được phép cộng (có nhớ) số có hai chữ số với số có một chữ số trình bày được các bài toán trong bài học. </a:t>
            </a:r>
          </a:p>
          <a:p>
            <a:r>
              <a:rPr lang="en-US" sz="2200" smtClean="0">
                <a:latin typeface="Times New Roman" pitchFamily="18" charset="0"/>
                <a:cs typeface="Times New Roman" pitchFamily="18" charset="0"/>
              </a:rPr>
              <a:t>* </a:t>
            </a:r>
            <a:r>
              <a:rPr lang="en-US" sz="2200" b="1">
                <a:latin typeface="Times New Roman" pitchFamily="18" charset="0"/>
                <a:cs typeface="Times New Roman" pitchFamily="18" charset="0"/>
              </a:rPr>
              <a:t>Yêu cầu cần đạt về phẩm chất:</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 - Thông qua việc giải quyết các bài tập giúp hình thành ở học sinh các phẩm chất chăm chỉ</a:t>
            </a:r>
            <a:r>
              <a:rPr lang="en-US" sz="2200" smtClean="0">
                <a:latin typeface="Times New Roman" pitchFamily="18" charset="0"/>
                <a:cs typeface="Times New Roman" pitchFamily="18" charset="0"/>
              </a:rPr>
              <a:t>, trách </a:t>
            </a:r>
            <a:r>
              <a:rPr lang="en-US" sz="2200">
                <a:latin typeface="Times New Roman" pitchFamily="18" charset="0"/>
                <a:cs typeface="Times New Roman" pitchFamily="18" charset="0"/>
              </a:rPr>
              <a:t>nhiệm.</a:t>
            </a:r>
          </a:p>
          <a:p>
            <a:pPr marL="342900" indent="-342900">
              <a:buFontTx/>
              <a:buChar char="-"/>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17481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83537" y="930254"/>
            <a:ext cx="10492648" cy="1631216"/>
          </a:xfrm>
          <a:prstGeom prst="rect">
            <a:avLst/>
          </a:prstGeom>
          <a:noFill/>
        </p:spPr>
        <p:txBody>
          <a:bodyPr wrap="square" rtlCol="0">
            <a:spAutoFit/>
          </a:bodyPr>
          <a:lstStyle/>
          <a:p>
            <a:r>
              <a:rPr lang="en-US" sz="2400" b="1">
                <a:latin typeface="Times New Roman" pitchFamily="18" charset="0"/>
                <a:cs typeface="Times New Roman" pitchFamily="18" charset="0"/>
              </a:rPr>
              <a:t>II. </a:t>
            </a:r>
            <a:r>
              <a:rPr lang="en-US" sz="2400" b="1" u="sng">
                <a:latin typeface="Times New Roman" pitchFamily="18" charset="0"/>
                <a:cs typeface="Times New Roman" pitchFamily="18" charset="0"/>
              </a:rPr>
              <a:t>PHƯƠNG TIỆN DẠY HỌC</a:t>
            </a:r>
            <a:r>
              <a:rPr lang="en-US" sz="2400" b="1">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GV: Máy tính, giáo án powerpoint, SGK.</a:t>
            </a:r>
          </a:p>
          <a:p>
            <a:r>
              <a:rPr lang="en-US" sz="2400" smtClean="0">
                <a:latin typeface="Times New Roman" pitchFamily="18" charset="0"/>
                <a:cs typeface="Times New Roman" pitchFamily="18" charset="0"/>
              </a:rPr>
              <a:t>- HS</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SGK, vở ô li, đồ </a:t>
            </a:r>
            <a:r>
              <a:rPr lang="en-US" sz="2400">
                <a:latin typeface="Times New Roman" pitchFamily="18" charset="0"/>
                <a:cs typeface="Times New Roman" pitchFamily="18" charset="0"/>
              </a:rPr>
              <a:t>dùng học tập.</a:t>
            </a:r>
          </a:p>
          <a:p>
            <a:r>
              <a:rPr lang="en-US" sz="2400" b="1">
                <a:latin typeface="Times New Roman" pitchFamily="18" charset="0"/>
                <a:cs typeface="Times New Roman" pitchFamily="18" charset="0"/>
              </a:rPr>
              <a:t>III. </a:t>
            </a:r>
            <a:r>
              <a:rPr lang="en-US" sz="2400" b="1" u="sng">
                <a:latin typeface="Times New Roman" pitchFamily="18" charset="0"/>
                <a:cs typeface="Times New Roman" pitchFamily="18" charset="0"/>
              </a:rPr>
              <a:t>CÁC HOẠT ĐỘNG DẠY HỌC</a:t>
            </a:r>
            <a:r>
              <a:rPr lang="en-US" sz="2800" b="1" u="sng">
                <a:latin typeface="Times New Roman" pitchFamily="18" charset="0"/>
                <a:cs typeface="Times New Roman" pitchFamily="18" charset="0"/>
              </a:rPr>
              <a:t>:</a:t>
            </a:r>
            <a:endParaRPr lang="en-US" sz="2800" u="sng">
              <a:latin typeface="Times New Roman" pitchFamily="18" charset="0"/>
              <a:cs typeface="Times New Roman" pitchFamily="18" charset="0"/>
            </a:endParaRPr>
          </a:p>
        </p:txBody>
      </p:sp>
    </p:spTree>
    <p:extLst>
      <p:ext uri="{BB962C8B-B14F-4D97-AF65-F5344CB8AC3E}">
        <p14:creationId xmlns:p14="http://schemas.microsoft.com/office/powerpoint/2010/main" val="304349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hông có mô tả.">
            <a:extLst>
              <a:ext uri="{FF2B5EF4-FFF2-40B4-BE49-F238E27FC236}">
                <a16:creationId xmlns="" xmlns:a16="http://schemas.microsoft.com/office/drawing/2014/main" id="{AD557C5A-C255-4C78-87E6-665317A3858E}"/>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B470823D-5CC1-4219-8FC5-5893165AFF6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296320" y="1543681"/>
            <a:ext cx="1297385" cy="1163528"/>
          </a:xfrm>
          <a:prstGeom prst="rect">
            <a:avLst/>
          </a:prstGeom>
        </p:spPr>
      </p:pic>
      <p:pic>
        <p:nvPicPr>
          <p:cNvPr id="8" name="Picture 7">
            <a:extLst>
              <a:ext uri="{FF2B5EF4-FFF2-40B4-BE49-F238E27FC236}">
                <a16:creationId xmlns="" xmlns:a16="http://schemas.microsoft.com/office/drawing/2014/main" id="{D0334E6D-94DB-49D9-AB37-FC409BFD0861}"/>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366970" y="2025362"/>
            <a:ext cx="1539844" cy="1023695"/>
          </a:xfrm>
          <a:prstGeom prst="rect">
            <a:avLst/>
          </a:prstGeom>
        </p:spPr>
      </p:pic>
      <p:pic>
        <p:nvPicPr>
          <p:cNvPr id="10" name="Picture 9">
            <a:extLst>
              <a:ext uri="{FF2B5EF4-FFF2-40B4-BE49-F238E27FC236}">
                <a16:creationId xmlns="" xmlns:a16="http://schemas.microsoft.com/office/drawing/2014/main" id="{B95361DB-110A-4375-B65B-42586C11F16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58570" y="1332367"/>
            <a:ext cx="918455" cy="1023694"/>
          </a:xfrm>
          <a:prstGeom prst="rect">
            <a:avLst/>
          </a:prstGeom>
        </p:spPr>
      </p:pic>
      <p:grpSp>
        <p:nvGrpSpPr>
          <p:cNvPr id="3" name="Group 13">
            <a:extLst>
              <a:ext uri="{FF2B5EF4-FFF2-40B4-BE49-F238E27FC236}">
                <a16:creationId xmlns="" xmlns:a16="http://schemas.microsoft.com/office/drawing/2014/main" id="{6CADC9AD-2660-4623-A600-7D5C74FF5914}"/>
              </a:ext>
            </a:extLst>
          </p:cNvPr>
          <p:cNvGrpSpPr/>
          <p:nvPr/>
        </p:nvGrpSpPr>
        <p:grpSpPr>
          <a:xfrm>
            <a:off x="6219348" y="549323"/>
            <a:ext cx="2175644" cy="967090"/>
            <a:chOff x="2461083" y="1127778"/>
            <a:chExt cx="2175644" cy="967090"/>
          </a:xfrm>
        </p:grpSpPr>
        <p:sp>
          <p:nvSpPr>
            <p:cNvPr id="4" name="Speech Bubble: Oval 3">
              <a:extLst>
                <a:ext uri="{FF2B5EF4-FFF2-40B4-BE49-F238E27FC236}">
                  <a16:creationId xmlns="" xmlns:a16="http://schemas.microsoft.com/office/drawing/2014/main" id="{980EC806-B11D-4F17-ACFD-B73E76C27F46}"/>
                </a:ext>
              </a:extLst>
            </p:cNvPr>
            <p:cNvSpPr/>
            <p:nvPr/>
          </p:nvSpPr>
          <p:spPr>
            <a:xfrm>
              <a:off x="2461083" y="1127778"/>
              <a:ext cx="2079852" cy="967090"/>
            </a:xfrm>
            <a:prstGeom prst="wedgeEllipseCallout">
              <a:avLst>
                <a:gd name="adj1" fmla="val -33600"/>
                <a:gd name="adj2" fmla="val 77595"/>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 xmlns:a16="http://schemas.microsoft.com/office/drawing/2014/main" id="{E905874F-5CFF-44AE-AAC6-92A0E7C93348}"/>
                </a:ext>
              </a:extLst>
            </p:cNvPr>
            <p:cNvSpPr txBox="1"/>
            <p:nvPr/>
          </p:nvSpPr>
          <p:spPr>
            <a:xfrm>
              <a:off x="2461083" y="1250562"/>
              <a:ext cx="2175644"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Tôi có </a:t>
              </a:r>
            </a:p>
            <a:p>
              <a:pPr algn="ctr"/>
              <a:r>
                <a:rPr lang="vi-VN" sz="2000" i="1" dirty="0">
                  <a:latin typeface="Arial" panose="020B0604020202020204" pitchFamily="34" charset="0"/>
                  <a:cs typeface="Arial" panose="020B0604020202020204" pitchFamily="34" charset="0"/>
                </a:rPr>
                <a:t>35 hạt gạo.</a:t>
              </a:r>
            </a:p>
          </p:txBody>
        </p:sp>
      </p:grpSp>
      <p:grpSp>
        <p:nvGrpSpPr>
          <p:cNvPr id="5" name="Group 16">
            <a:extLst>
              <a:ext uri="{FF2B5EF4-FFF2-40B4-BE49-F238E27FC236}">
                <a16:creationId xmlns="" xmlns:a16="http://schemas.microsoft.com/office/drawing/2014/main" id="{8B55B39B-1F0B-4A38-B311-854C6EEA1791}"/>
              </a:ext>
            </a:extLst>
          </p:cNvPr>
          <p:cNvGrpSpPr/>
          <p:nvPr/>
        </p:nvGrpSpPr>
        <p:grpSpPr>
          <a:xfrm>
            <a:off x="6990112" y="1682127"/>
            <a:ext cx="2175645" cy="1199710"/>
            <a:chOff x="2641600" y="2397213"/>
            <a:chExt cx="2175645" cy="1199710"/>
          </a:xfrm>
        </p:grpSpPr>
        <p:sp>
          <p:nvSpPr>
            <p:cNvPr id="9" name="Speech Bubble: Oval 8">
              <a:extLst>
                <a:ext uri="{FF2B5EF4-FFF2-40B4-BE49-F238E27FC236}">
                  <a16:creationId xmlns="" xmlns:a16="http://schemas.microsoft.com/office/drawing/2014/main" id="{B9BECE7A-AB68-43E1-995F-240C9167DBD4}"/>
                </a:ext>
              </a:extLst>
            </p:cNvPr>
            <p:cNvSpPr/>
            <p:nvPr/>
          </p:nvSpPr>
          <p:spPr>
            <a:xfrm>
              <a:off x="2641600" y="2397213"/>
              <a:ext cx="2175645" cy="1199710"/>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 xmlns:a16="http://schemas.microsoft.com/office/drawing/2014/main" id="{A65D034F-D271-4A35-B8CE-CD008D8BDBE8}"/>
                </a:ext>
              </a:extLst>
            </p:cNvPr>
            <p:cNvSpPr txBox="1"/>
            <p:nvPr/>
          </p:nvSpPr>
          <p:spPr>
            <a:xfrm>
              <a:off x="2801218" y="2581260"/>
              <a:ext cx="1867173" cy="1015663"/>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Chị kiến ơi, tôi trả cho chị 7 hạt gạo.</a:t>
              </a:r>
            </a:p>
          </p:txBody>
        </p:sp>
      </p:grpSp>
      <p:grpSp>
        <p:nvGrpSpPr>
          <p:cNvPr id="6" name="Group 17">
            <a:extLst>
              <a:ext uri="{FF2B5EF4-FFF2-40B4-BE49-F238E27FC236}">
                <a16:creationId xmlns="" xmlns:a16="http://schemas.microsoft.com/office/drawing/2014/main" id="{B5181D80-3A37-489B-85CB-68324833AF46}"/>
              </a:ext>
            </a:extLst>
          </p:cNvPr>
          <p:cNvGrpSpPr/>
          <p:nvPr/>
        </p:nvGrpSpPr>
        <p:grpSpPr>
          <a:xfrm>
            <a:off x="8313126" y="378585"/>
            <a:ext cx="2393819" cy="1023694"/>
            <a:chOff x="4584831" y="394347"/>
            <a:chExt cx="2393819" cy="953781"/>
          </a:xfrm>
          <a:effectLst>
            <a:outerShdw blurRad="63500" sx="102000" sy="102000" algn="ctr" rotWithShape="0">
              <a:prstClr val="black">
                <a:alpha val="40000"/>
              </a:prstClr>
            </a:outerShdw>
          </a:effectLst>
        </p:grpSpPr>
        <p:sp>
          <p:nvSpPr>
            <p:cNvPr id="13" name="Speech Bubble: Oval 12">
              <a:extLst>
                <a:ext uri="{FF2B5EF4-FFF2-40B4-BE49-F238E27FC236}">
                  <a16:creationId xmlns="" xmlns:a16="http://schemas.microsoft.com/office/drawing/2014/main" id="{E33FA027-ABB4-4E49-9B87-93B71DE7A276}"/>
                </a:ext>
              </a:extLst>
            </p:cNvPr>
            <p:cNvSpPr/>
            <p:nvPr/>
          </p:nvSpPr>
          <p:spPr>
            <a:xfrm>
              <a:off x="4687057" y="394347"/>
              <a:ext cx="2175644" cy="953781"/>
            </a:xfrm>
            <a:prstGeom prst="wedgeEllipseCallout">
              <a:avLst>
                <a:gd name="adj1" fmla="val 10413"/>
                <a:gd name="adj2" fmla="val 7992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 xmlns:a16="http://schemas.microsoft.com/office/drawing/2014/main" id="{3208A404-78BB-4F9F-B9F7-08F87051AEFE}"/>
                </a:ext>
              </a:extLst>
            </p:cNvPr>
            <p:cNvSpPr txBox="1"/>
            <p:nvPr/>
          </p:nvSpPr>
          <p:spPr>
            <a:xfrm>
              <a:off x="4584831" y="561512"/>
              <a:ext cx="2393819"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Vậy kiến có bao nhiêu hạt gạo?</a:t>
              </a:r>
            </a:p>
          </p:txBody>
        </p:sp>
      </p:grpSp>
      <p:sp>
        <p:nvSpPr>
          <p:cNvPr id="19" name="Rectangle: Rounded Corners 18">
            <a:extLst>
              <a:ext uri="{FF2B5EF4-FFF2-40B4-BE49-F238E27FC236}">
                <a16:creationId xmlns=""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35 + 7 = ?</a:t>
            </a:r>
          </a:p>
        </p:txBody>
      </p:sp>
      <p:graphicFrame>
        <p:nvGraphicFramePr>
          <p:cNvPr id="20" name="Table 20">
            <a:extLst>
              <a:ext uri="{FF2B5EF4-FFF2-40B4-BE49-F238E27FC236}">
                <a16:creationId xmlns=""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 xmlns:a16="http://schemas.microsoft.com/office/drawing/2014/main" val="2117713454"/>
                    </a:ext>
                  </a:extLst>
                </a:gridCol>
                <a:gridCol w="2227839">
                  <a:extLst>
                    <a:ext uri="{9D8B030D-6E8A-4147-A177-3AD203B41FA5}">
                      <a16:colId xmlns=""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256000331"/>
                  </a:ext>
                </a:extLst>
              </a:tr>
            </a:tbl>
          </a:graphicData>
        </a:graphic>
      </p:graphicFrame>
      <p:cxnSp>
        <p:nvCxnSpPr>
          <p:cNvPr id="23" name="Straight Connector 22">
            <a:extLst>
              <a:ext uri="{FF2B5EF4-FFF2-40B4-BE49-F238E27FC236}">
                <a16:creationId xmlns=""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 xmlns:a16="http://schemas.microsoft.com/office/drawing/2014/main" id="{15468967-77FB-4A2F-AA6B-955261EA0190}"/>
              </a:ext>
            </a:extLst>
          </p:cNvPr>
          <p:cNvPicPr>
            <a:picLocks noChangeAspect="1"/>
          </p:cNvPicPr>
          <p:nvPr/>
        </p:nvPicPr>
        <p:blipFill>
          <a:blip r:embed="rId10"/>
          <a:stretch>
            <a:fillRect/>
          </a:stretch>
        </p:blipFill>
        <p:spPr>
          <a:xfrm>
            <a:off x="997915" y="2834662"/>
            <a:ext cx="401802" cy="1171968"/>
          </a:xfrm>
          <a:prstGeom prst="rect">
            <a:avLst/>
          </a:prstGeom>
        </p:spPr>
      </p:pic>
      <p:sp>
        <p:nvSpPr>
          <p:cNvPr id="27" name="Can 33">
            <a:extLst>
              <a:ext uri="{FF2B5EF4-FFF2-40B4-BE49-F238E27FC236}">
                <a16:creationId xmlns=""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 xmlns:a16="http://schemas.microsoft.com/office/drawing/2014/main" id="{C79291CF-2F15-4AFB-A97A-1A262460D4D1}"/>
              </a:ext>
            </a:extLst>
          </p:cNvPr>
          <p:cNvPicPr>
            <a:picLocks noChangeAspect="1"/>
          </p:cNvPicPr>
          <p:nvPr/>
        </p:nvPicPr>
        <p:blipFill>
          <a:blip r:embed="rId10"/>
          <a:stretch>
            <a:fillRect/>
          </a:stretch>
        </p:blipFill>
        <p:spPr>
          <a:xfrm>
            <a:off x="1376214" y="2854332"/>
            <a:ext cx="401802" cy="1171968"/>
          </a:xfrm>
          <a:prstGeom prst="rect">
            <a:avLst/>
          </a:prstGeom>
        </p:spPr>
      </p:pic>
      <p:pic>
        <p:nvPicPr>
          <p:cNvPr id="29" name="Picture 28">
            <a:extLst>
              <a:ext uri="{FF2B5EF4-FFF2-40B4-BE49-F238E27FC236}">
                <a16:creationId xmlns="" xmlns:a16="http://schemas.microsoft.com/office/drawing/2014/main" id="{868DEE5B-C203-4D23-AE5E-6B49B38393C3}"/>
              </a:ext>
            </a:extLst>
          </p:cNvPr>
          <p:cNvPicPr>
            <a:picLocks noChangeAspect="1"/>
          </p:cNvPicPr>
          <p:nvPr/>
        </p:nvPicPr>
        <p:blipFill>
          <a:blip r:embed="rId10"/>
          <a:stretch>
            <a:fillRect/>
          </a:stretch>
        </p:blipFill>
        <p:spPr>
          <a:xfrm>
            <a:off x="1819785" y="2854332"/>
            <a:ext cx="401802" cy="1171968"/>
          </a:xfrm>
          <a:prstGeom prst="rect">
            <a:avLst/>
          </a:prstGeom>
        </p:spPr>
      </p:pic>
      <p:sp>
        <p:nvSpPr>
          <p:cNvPr id="31" name="Can 33">
            <a:extLst>
              <a:ext uri="{FF2B5EF4-FFF2-40B4-BE49-F238E27FC236}">
                <a16:creationId xmlns=""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 xmlns:a16="http://schemas.microsoft.com/office/drawing/2014/main" id="{B71F99A0-3F06-43AD-8A26-3E7A2E4DC2E2}"/>
              </a:ext>
            </a:extLst>
          </p:cNvPr>
          <p:cNvSpPr/>
          <p:nvPr/>
        </p:nvSpPr>
        <p:spPr>
          <a:xfrm>
            <a:off x="3373454" y="2776147"/>
            <a:ext cx="1053340" cy="3352793"/>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56">
            <a:extLst>
              <a:ext uri="{FF2B5EF4-FFF2-40B4-BE49-F238E27FC236}">
                <a16:creationId xmlns=""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 xmlns:a16="http://schemas.microsoft.com/office/drawing/2014/main" id="{10182837-723B-485C-95CA-A8E60299B482}"/>
                </a:ext>
              </a:extLst>
            </p:cNvPr>
            <p:cNvPicPr>
              <a:picLocks noChangeAspect="1"/>
            </p:cNvPicPr>
            <p:nvPr/>
          </p:nvPicPr>
          <p:blipFill>
            <a:blip r:embed="rId10"/>
            <a:stretch>
              <a:fillRect/>
            </a:stretch>
          </p:blipFill>
          <p:spPr>
            <a:xfrm>
              <a:off x="2439619" y="3151843"/>
              <a:ext cx="401802" cy="1171968"/>
            </a:xfrm>
            <a:prstGeom prst="rect">
              <a:avLst/>
            </a:prstGeom>
          </p:spPr>
        </p:pic>
        <p:sp>
          <p:nvSpPr>
            <p:cNvPr id="52" name="Rectangle: Rounded Corners 51">
              <a:extLst>
                <a:ext uri="{FF2B5EF4-FFF2-40B4-BE49-F238E27FC236}">
                  <a16:creationId xmlns=""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rgbClr val="B40C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35</a:t>
            </a:r>
          </a:p>
        </p:txBody>
      </p:sp>
      <p:sp>
        <p:nvSpPr>
          <p:cNvPr id="55" name="Rectangle 54">
            <a:extLst>
              <a:ext uri="{FF2B5EF4-FFF2-40B4-BE49-F238E27FC236}">
                <a16:creationId xmlns=""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 xmlns:a16="http://schemas.microsoft.com/office/drawing/2014/main" id="{C358D2CC-F396-4560-BB7A-679F36F672B2}"/>
              </a:ext>
            </a:extLst>
          </p:cNvPr>
          <p:cNvSpPr/>
          <p:nvPr/>
        </p:nvSpPr>
        <p:spPr>
          <a:xfrm>
            <a:off x="6239806" y="4220716"/>
            <a:ext cx="527709" cy="830997"/>
          </a:xfrm>
          <a:prstGeom prst="rect">
            <a:avLst/>
          </a:prstGeom>
        </p:spPr>
        <p:txBody>
          <a:bodyPr wrap="none">
            <a:spAutoFit/>
          </a:bodyPr>
          <a:lstStyle/>
          <a:p>
            <a:r>
              <a:rPr lang="vi-VN" sz="4800" dirty="0"/>
              <a:t>7</a:t>
            </a:r>
          </a:p>
        </p:txBody>
      </p:sp>
      <p:cxnSp>
        <p:nvCxnSpPr>
          <p:cNvPr id="54" name="Straight Connector 53">
            <a:extLst>
              <a:ext uri="{FF2B5EF4-FFF2-40B4-BE49-F238E27FC236}">
                <a16:creationId xmlns=""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 xmlns:a16="http://schemas.microsoft.com/office/drawing/2014/main" id="{9245C758-0B0E-4B2D-906A-E799846875CD}"/>
              </a:ext>
            </a:extLst>
          </p:cNvPr>
          <p:cNvSpPr/>
          <p:nvPr/>
        </p:nvSpPr>
        <p:spPr>
          <a:xfrm>
            <a:off x="6245666" y="5077749"/>
            <a:ext cx="527709" cy="830997"/>
          </a:xfrm>
          <a:prstGeom prst="rect">
            <a:avLst/>
          </a:prstGeom>
        </p:spPr>
        <p:txBody>
          <a:bodyPr wrap="none">
            <a:spAutoFit/>
          </a:bodyPr>
          <a:lstStyle/>
          <a:p>
            <a:r>
              <a:rPr lang="vi-VN" sz="4800" dirty="0">
                <a:solidFill>
                  <a:srgbClr val="FF0000"/>
                </a:solidFill>
              </a:rPr>
              <a:t>2</a:t>
            </a:r>
          </a:p>
        </p:txBody>
      </p:sp>
      <p:sp>
        <p:nvSpPr>
          <p:cNvPr id="60" name="Rectangle 59">
            <a:extLst>
              <a:ext uri="{FF2B5EF4-FFF2-40B4-BE49-F238E27FC236}">
                <a16:creationId xmlns=""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4</a:t>
            </a:r>
          </a:p>
        </p:txBody>
      </p:sp>
      <p:sp>
        <p:nvSpPr>
          <p:cNvPr id="62" name="TextBox 61">
            <a:extLst>
              <a:ext uri="{FF2B5EF4-FFF2-40B4-BE49-F238E27FC236}">
                <a16:creationId xmlns="" xmlns:a16="http://schemas.microsoft.com/office/drawing/2014/main" id="{F9AD5452-BC82-499F-96AE-036D80E96035}"/>
              </a:ext>
            </a:extLst>
          </p:cNvPr>
          <p:cNvSpPr txBox="1"/>
          <p:nvPr/>
        </p:nvSpPr>
        <p:spPr>
          <a:xfrm>
            <a:off x="7252329" y="3352531"/>
            <a:ext cx="3587595"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5 cộng 7 bằng 12, viết 2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viết 4</a:t>
            </a:r>
          </a:p>
        </p:txBody>
      </p:sp>
      <p:sp>
        <p:nvSpPr>
          <p:cNvPr id="63" name="Rectangle: Rounded Corners 62">
            <a:extLst>
              <a:ext uri="{FF2B5EF4-FFF2-40B4-BE49-F238E27FC236}">
                <a16:creationId xmlns=""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35 + 7 = </a:t>
            </a:r>
            <a:r>
              <a:rPr lang="vi-VN" sz="2800" dirty="0">
                <a:solidFill>
                  <a:srgbClr val="FF0000"/>
                </a:solidFill>
              </a:rPr>
              <a:t>42</a:t>
            </a:r>
            <a:endParaRPr lang="vi-VN" sz="2800" dirty="0">
              <a:solidFill>
                <a:schemeClr val="tx1"/>
              </a:solidFill>
            </a:endParaRPr>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up)">
                                      <p:cBhvr>
                                        <p:cTn id="57" dur="500"/>
                                        <p:tgtEl>
                                          <p:spTgt spid="26"/>
                                        </p:tgtEl>
                                      </p:cBhvr>
                                    </p:animEffect>
                                  </p:childTnLst>
                                </p:cTn>
                              </p:par>
                            </p:childTnLst>
                          </p:cTn>
                        </p:par>
                        <p:par>
                          <p:cTn id="58" fill="hold">
                            <p:stCondLst>
                              <p:cond delay="500"/>
                            </p:stCondLst>
                            <p:childTnLst>
                              <p:par>
                                <p:cTn id="59" presetID="12" presetClass="entr" presetSubtype="4"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ppt_y</p:attrName>
                                        </p:attrNameLst>
                                      </p:cBhvr>
                                      <p:tavLst>
                                        <p:tav tm="0">
                                          <p:val>
                                            <p:strVal val="#ppt_y+#ppt_h*1.125000"/>
                                          </p:val>
                                        </p:tav>
                                        <p:tav tm="100000">
                                          <p:val>
                                            <p:strVal val="#ppt_y"/>
                                          </p:val>
                                        </p:tav>
                                      </p:tavLst>
                                    </p:anim>
                                    <p:animEffect transition="in" filter="wipe(up)">
                                      <p:cBhvr>
                                        <p:cTn id="62" dur="500"/>
                                        <p:tgtEl>
                                          <p:spTgt spid="28"/>
                                        </p:tgtEl>
                                      </p:cBhvr>
                                    </p:animEffect>
                                  </p:childTnLst>
                                </p:cTn>
                              </p:par>
                            </p:childTnLst>
                          </p:cTn>
                        </p:par>
                        <p:par>
                          <p:cTn id="63" fill="hold">
                            <p:stCondLst>
                              <p:cond delay="1000"/>
                            </p:stCondLst>
                            <p:childTnLst>
                              <p:par>
                                <p:cTn id="64" presetID="12" presetClass="entr" presetSubtype="4"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ppt_y</p:attrName>
                                        </p:attrNameLst>
                                      </p:cBhvr>
                                      <p:tavLst>
                                        <p:tav tm="0">
                                          <p:val>
                                            <p:strVal val="#ppt_y+#ppt_h*1.125000"/>
                                          </p:val>
                                        </p:tav>
                                        <p:tav tm="100000">
                                          <p:val>
                                            <p:strVal val="#ppt_y"/>
                                          </p:val>
                                        </p:tav>
                                      </p:tavLst>
                                    </p:anim>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p:tgtEl>
                                          <p:spTgt spid="32"/>
                                        </p:tgtEl>
                                        <p:attrNameLst>
                                          <p:attrName>ppt_y</p:attrName>
                                        </p:attrNameLst>
                                      </p:cBhvr>
                                      <p:tavLst>
                                        <p:tav tm="0">
                                          <p:val>
                                            <p:strVal val="#ppt_y+#ppt_h*1.125000"/>
                                          </p:val>
                                        </p:tav>
                                        <p:tav tm="100000">
                                          <p:val>
                                            <p:strVal val="#ppt_y"/>
                                          </p:val>
                                        </p:tav>
                                      </p:tavLst>
                                    </p:anim>
                                    <p:animEffect transition="in" filter="wipe(up)">
                                      <p:cBhvr>
                                        <p:cTn id="73" dur="500"/>
                                        <p:tgtEl>
                                          <p:spTgt spid="32"/>
                                        </p:tgtEl>
                                      </p:cBhvr>
                                    </p:animEffect>
                                  </p:childTnLst>
                                </p:cTn>
                              </p:par>
                            </p:childTnLst>
                          </p:cTn>
                        </p:par>
                        <p:par>
                          <p:cTn id="74" fill="hold">
                            <p:stCondLst>
                              <p:cond delay="500"/>
                            </p:stCondLst>
                            <p:childTnLst>
                              <p:par>
                                <p:cTn id="75" presetID="1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ppt_y</p:attrName>
                                        </p:attrNameLst>
                                      </p:cBhvr>
                                      <p:tavLst>
                                        <p:tav tm="0">
                                          <p:val>
                                            <p:strVal val="#ppt_y+#ppt_h*1.125000"/>
                                          </p:val>
                                        </p:tav>
                                        <p:tav tm="100000">
                                          <p:val>
                                            <p:strVal val="#ppt_y"/>
                                          </p:val>
                                        </p:tav>
                                      </p:tavLst>
                                    </p:anim>
                                    <p:animEffect transition="in" filter="wipe(up)">
                                      <p:cBhvr>
                                        <p:cTn id="78" dur="500"/>
                                        <p:tgtEl>
                                          <p:spTgt spid="31"/>
                                        </p:tgtEl>
                                      </p:cBhvr>
                                    </p:animEffect>
                                  </p:childTnLst>
                                </p:cTn>
                              </p:par>
                            </p:childTnLst>
                          </p:cTn>
                        </p:par>
                        <p:par>
                          <p:cTn id="79" fill="hold">
                            <p:stCondLst>
                              <p:cond delay="1000"/>
                            </p:stCondLst>
                            <p:childTnLst>
                              <p:par>
                                <p:cTn id="80" presetID="12" presetClass="entr" presetSubtype="4"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p:tgtEl>
                                          <p:spTgt spid="27"/>
                                        </p:tgtEl>
                                        <p:attrNameLst>
                                          <p:attrName>ppt_y</p:attrName>
                                        </p:attrNameLst>
                                      </p:cBhvr>
                                      <p:tavLst>
                                        <p:tav tm="0">
                                          <p:val>
                                            <p:strVal val="#ppt_y+#ppt_h*1.125000"/>
                                          </p:val>
                                        </p:tav>
                                        <p:tav tm="100000">
                                          <p:val>
                                            <p:strVal val="#ppt_y"/>
                                          </p:val>
                                        </p:tav>
                                      </p:tavLst>
                                    </p:anim>
                                    <p:animEffect transition="in" filter="wipe(up)">
                                      <p:cBhvr>
                                        <p:cTn id="83" dur="500"/>
                                        <p:tgtEl>
                                          <p:spTgt spid="27"/>
                                        </p:tgtEl>
                                      </p:cBhvr>
                                    </p:animEffect>
                                  </p:childTnLst>
                                </p:cTn>
                              </p:par>
                            </p:childTnLst>
                          </p:cTn>
                        </p:par>
                        <p:par>
                          <p:cTn id="84" fill="hold">
                            <p:stCondLst>
                              <p:cond delay="1500"/>
                            </p:stCondLst>
                            <p:childTnLst>
                              <p:par>
                                <p:cTn id="85" presetID="12" presetClass="entr" presetSubtype="4"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p:tgtEl>
                                          <p:spTgt spid="33"/>
                                        </p:tgtEl>
                                        <p:attrNameLst>
                                          <p:attrName>ppt_y</p:attrName>
                                        </p:attrNameLst>
                                      </p:cBhvr>
                                      <p:tavLst>
                                        <p:tav tm="0">
                                          <p:val>
                                            <p:strVal val="#ppt_y+#ppt_h*1.125000"/>
                                          </p:val>
                                        </p:tav>
                                        <p:tav tm="100000">
                                          <p:val>
                                            <p:strVal val="#ppt_y"/>
                                          </p:val>
                                        </p:tav>
                                      </p:tavLst>
                                    </p:anim>
                                    <p:animEffect transition="in" filter="wipe(up)">
                                      <p:cBhvr>
                                        <p:cTn id="88" dur="500"/>
                                        <p:tgtEl>
                                          <p:spTgt spid="33"/>
                                        </p:tgtEl>
                                      </p:cBhvr>
                                    </p:animEffect>
                                  </p:childTnLst>
                                </p:cTn>
                              </p:par>
                            </p:childTnLst>
                          </p:cTn>
                        </p:par>
                        <p:par>
                          <p:cTn id="89" fill="hold">
                            <p:stCondLst>
                              <p:cond delay="2000"/>
                            </p:stCondLst>
                            <p:childTnLst>
                              <p:par>
                                <p:cTn id="90" presetID="12" presetClass="entr" presetSubtype="4"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p:tgtEl>
                                          <p:spTgt spid="34"/>
                                        </p:tgtEl>
                                        <p:attrNameLst>
                                          <p:attrName>ppt_y</p:attrName>
                                        </p:attrNameLst>
                                      </p:cBhvr>
                                      <p:tavLst>
                                        <p:tav tm="0">
                                          <p:val>
                                            <p:strVal val="#ppt_y+#ppt_h*1.125000"/>
                                          </p:val>
                                        </p:tav>
                                        <p:tav tm="100000">
                                          <p:val>
                                            <p:strVal val="#ppt_y"/>
                                          </p:val>
                                        </p:tav>
                                      </p:tavLst>
                                    </p:anim>
                                    <p:animEffect transition="in" filter="wipe(up)">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randombar(horizontal)">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12"/>
                                        </p:tgtEl>
                                        <p:attrNameLst>
                                          <p:attrName>style.visibility</p:attrName>
                                        </p:attrNameLst>
                                      </p:cBhvr>
                                      <p:to>
                                        <p:strVal val="visible"/>
                                      </p:to>
                                    </p:set>
                                    <p:anim calcmode="lin" valueType="num">
                                      <p:cBhvr>
                                        <p:cTn id="173" dur="500" fill="hold"/>
                                        <p:tgtEl>
                                          <p:spTgt spid="12"/>
                                        </p:tgtEl>
                                        <p:attrNameLst>
                                          <p:attrName>ppt_w</p:attrName>
                                        </p:attrNameLst>
                                      </p:cBhvr>
                                      <p:tavLst>
                                        <p:tav tm="0">
                                          <p:val>
                                            <p:fltVal val="0"/>
                                          </p:val>
                                        </p:tav>
                                        <p:tav tm="100000">
                                          <p:val>
                                            <p:strVal val="#ppt_w"/>
                                          </p:val>
                                        </p:tav>
                                      </p:tavLst>
                                    </p:anim>
                                    <p:anim calcmode="lin" valueType="num">
                                      <p:cBhvr>
                                        <p:cTn id="174" dur="500" fill="hold"/>
                                        <p:tgtEl>
                                          <p:spTgt spid="12"/>
                                        </p:tgtEl>
                                        <p:attrNameLst>
                                          <p:attrName>ppt_h</p:attrName>
                                        </p:attrNameLst>
                                      </p:cBhvr>
                                      <p:tavLst>
                                        <p:tav tm="0">
                                          <p:val>
                                            <p:fltVal val="0"/>
                                          </p:val>
                                        </p:tav>
                                        <p:tav tm="100000">
                                          <p:val>
                                            <p:strVal val="#ppt_h"/>
                                          </p:val>
                                        </p:tav>
                                      </p:tavLst>
                                    </p:anim>
                                    <p:animEffect transition="in" filter="fade">
                                      <p:cBhvr>
                                        <p:cTn id="175" dur="500"/>
                                        <p:tgtEl>
                                          <p:spTgt spid="12"/>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build="p"/>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15">
              <a:extLst>
                <a:ext uri="{FF2B5EF4-FFF2-40B4-BE49-F238E27FC236}">
                  <a16:creationId xmlns=""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  3</a:t>
                </a:r>
              </a:p>
            </p:txBody>
          </p:sp>
          <p:sp>
            <p:nvSpPr>
              <p:cNvPr id="13" name="TextBox 12">
                <a:extLst>
                  <a:ext uri="{FF2B5EF4-FFF2-40B4-BE49-F238E27FC236}">
                    <a16:creationId xmlns=""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8">
              <a:extLst>
                <a:ext uri="{FF2B5EF4-FFF2-40B4-BE49-F238E27FC236}">
                  <a16:creationId xmlns=""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78</a:t>
                </a:r>
              </a:p>
              <a:p>
                <a:pPr>
                  <a:lnSpc>
                    <a:spcPct val="150000"/>
                  </a:lnSpc>
                </a:pPr>
                <a:r>
                  <a:rPr lang="vi-VN" sz="2800" dirty="0"/>
                  <a:t>  9</a:t>
                </a:r>
              </a:p>
            </p:txBody>
          </p:sp>
          <p:sp>
            <p:nvSpPr>
              <p:cNvPr id="21" name="TextBox 20">
                <a:extLst>
                  <a:ext uri="{FF2B5EF4-FFF2-40B4-BE49-F238E27FC236}">
                    <a16:creationId xmlns=""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2">
              <a:extLst>
                <a:ext uri="{FF2B5EF4-FFF2-40B4-BE49-F238E27FC236}">
                  <a16:creationId xmlns=""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57</a:t>
                </a:r>
              </a:p>
              <a:p>
                <a:pPr>
                  <a:lnSpc>
                    <a:spcPct val="150000"/>
                  </a:lnSpc>
                </a:pPr>
                <a:r>
                  <a:rPr lang="vi-VN" sz="2800" dirty="0"/>
                  <a:t>  7</a:t>
                </a:r>
              </a:p>
            </p:txBody>
          </p:sp>
          <p:sp>
            <p:nvSpPr>
              <p:cNvPr id="25" name="TextBox 24">
                <a:extLst>
                  <a:ext uri="{FF2B5EF4-FFF2-40B4-BE49-F238E27FC236}">
                    <a16:creationId xmlns=""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26">
              <a:extLst>
                <a:ext uri="{FF2B5EF4-FFF2-40B4-BE49-F238E27FC236}">
                  <a16:creationId xmlns=""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13</a:t>
                </a:r>
              </a:p>
              <a:p>
                <a:pPr>
                  <a:lnSpc>
                    <a:spcPct val="150000"/>
                  </a:lnSpc>
                </a:pPr>
                <a:r>
                  <a:rPr lang="vi-VN" sz="2800" dirty="0"/>
                  <a:t>  7</a:t>
                </a:r>
              </a:p>
            </p:txBody>
          </p:sp>
          <p:sp>
            <p:nvSpPr>
              <p:cNvPr id="29" name="TextBox 28">
                <a:extLst>
                  <a:ext uri="{FF2B5EF4-FFF2-40B4-BE49-F238E27FC236}">
                    <a16:creationId xmlns=""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31</a:t>
            </a:r>
          </a:p>
        </p:txBody>
      </p:sp>
      <p:sp>
        <p:nvSpPr>
          <p:cNvPr id="10" name="TextBox 9">
            <a:extLst>
              <a:ext uri="{FF2B5EF4-FFF2-40B4-BE49-F238E27FC236}">
                <a16:creationId xmlns=""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87</a:t>
            </a:r>
          </a:p>
        </p:txBody>
      </p:sp>
      <p:sp>
        <p:nvSpPr>
          <p:cNvPr id="11" name="TextBox 10">
            <a:extLst>
              <a:ext uri="{FF2B5EF4-FFF2-40B4-BE49-F238E27FC236}">
                <a16:creationId xmlns=""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64</a:t>
            </a:r>
          </a:p>
        </p:txBody>
      </p:sp>
      <p:sp>
        <p:nvSpPr>
          <p:cNvPr id="12" name="TextBox 11">
            <a:extLst>
              <a:ext uri="{FF2B5EF4-FFF2-40B4-BE49-F238E27FC236}">
                <a16:creationId xmlns=""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20</a:t>
            </a:r>
          </a:p>
        </p:txBody>
      </p:sp>
      <p:sp>
        <p:nvSpPr>
          <p:cNvPr id="33" name="Oval 32">
            <a:extLst>
              <a:ext uri="{FF2B5EF4-FFF2-40B4-BE49-F238E27FC236}">
                <a16:creationId xmlns=""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16" name="Group 35">
            <a:extLst>
              <a:ext uri="{FF2B5EF4-FFF2-40B4-BE49-F238E27FC236}">
                <a16:creationId xmlns="" xmlns:a16="http://schemas.microsoft.com/office/drawing/2014/main" id="{F9090579-792D-46A4-91E2-E9DBCD7176DD}"/>
              </a:ext>
            </a:extLst>
          </p:cNvPr>
          <p:cNvGrpSpPr/>
          <p:nvPr/>
        </p:nvGrpSpPr>
        <p:grpSpPr>
          <a:xfrm>
            <a:off x="1824226" y="3918823"/>
            <a:ext cx="7425291" cy="658838"/>
            <a:chOff x="1824226" y="3918823"/>
            <a:chExt cx="7425291" cy="658838"/>
          </a:xfrm>
        </p:grpSpPr>
        <p:sp>
          <p:nvSpPr>
            <p:cNvPr id="32" name="Rectangle 31">
              <a:extLst>
                <a:ext uri="{FF2B5EF4-FFF2-40B4-BE49-F238E27FC236}">
                  <a16:creationId xmlns="" xmlns:a16="http://schemas.microsoft.com/office/drawing/2014/main" id="{076DBC77-473A-4151-AC9F-B0B4F294C0B8}"/>
                </a:ext>
              </a:extLst>
            </p:cNvPr>
            <p:cNvSpPr/>
            <p:nvPr/>
          </p:nvSpPr>
          <p:spPr>
            <a:xfrm>
              <a:off x="1824226" y="3918826"/>
              <a:ext cx="1194558"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35 + 6</a:t>
              </a:r>
            </a:p>
          </p:txBody>
        </p:sp>
        <p:sp>
          <p:nvSpPr>
            <p:cNvPr id="37" name="Rectangle 36">
              <a:extLst>
                <a:ext uri="{FF2B5EF4-FFF2-40B4-BE49-F238E27FC236}">
                  <a16:creationId xmlns="" xmlns:a16="http://schemas.microsoft.com/office/drawing/2014/main" id="{4FFD7E61-25D5-4713-B340-9D2E01FE5C45}"/>
                </a:ext>
              </a:extLst>
            </p:cNvPr>
            <p:cNvSpPr/>
            <p:nvPr/>
          </p:nvSpPr>
          <p:spPr>
            <a:xfrm>
              <a:off x="3901137" y="3918825"/>
              <a:ext cx="129394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8</a:t>
              </a:r>
            </a:p>
          </p:txBody>
        </p:sp>
        <p:sp>
          <p:nvSpPr>
            <p:cNvPr id="38" name="Rectangle 37">
              <a:extLst>
                <a:ext uri="{FF2B5EF4-FFF2-40B4-BE49-F238E27FC236}">
                  <a16:creationId xmlns="" xmlns:a16="http://schemas.microsoft.com/office/drawing/2014/main" id="{D733D48B-AB44-46AE-B348-90A00A2844F7}"/>
                </a:ext>
              </a:extLst>
            </p:cNvPr>
            <p:cNvSpPr/>
            <p:nvPr/>
          </p:nvSpPr>
          <p:spPr>
            <a:xfrm>
              <a:off x="5978048" y="3918824"/>
              <a:ext cx="1194558"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89 + 2</a:t>
              </a:r>
            </a:p>
          </p:txBody>
        </p:sp>
        <p:sp>
          <p:nvSpPr>
            <p:cNvPr id="39" name="Rectangle 38">
              <a:extLst>
                <a:ext uri="{FF2B5EF4-FFF2-40B4-BE49-F238E27FC236}">
                  <a16:creationId xmlns="" xmlns:a16="http://schemas.microsoft.com/office/drawing/2014/main" id="{B2E43E5D-BFE9-4AD8-91EF-2CF8A424DE14}"/>
                </a:ext>
              </a:extLst>
            </p:cNvPr>
            <p:cNvSpPr/>
            <p:nvPr/>
          </p:nvSpPr>
          <p:spPr>
            <a:xfrm>
              <a:off x="8054959" y="3918823"/>
              <a:ext cx="1194558"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63 + 9</a:t>
              </a:r>
            </a:p>
          </p:txBody>
        </p:sp>
      </p:grpSp>
      <p:grpSp>
        <p:nvGrpSpPr>
          <p:cNvPr id="18" name="Group 34">
            <a:extLst>
              <a:ext uri="{FF2B5EF4-FFF2-40B4-BE49-F238E27FC236}">
                <a16:creationId xmlns=""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35</a:t>
              </a:r>
            </a:p>
            <a:p>
              <a:pPr>
                <a:lnSpc>
                  <a:spcPct val="150000"/>
                </a:lnSpc>
              </a:pPr>
              <a:r>
                <a:rPr lang="vi-VN" sz="2800" dirty="0"/>
                <a:t>  6</a:t>
              </a:r>
            </a:p>
          </p:txBody>
        </p:sp>
        <p:sp>
          <p:nvSpPr>
            <p:cNvPr id="42" name="TextBox 41">
              <a:extLst>
                <a:ext uri="{FF2B5EF4-FFF2-40B4-BE49-F238E27FC236}">
                  <a16:creationId xmlns=""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44">
            <a:extLst>
              <a:ext uri="{FF2B5EF4-FFF2-40B4-BE49-F238E27FC236}">
                <a16:creationId xmlns=""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  8</a:t>
              </a:r>
            </a:p>
          </p:txBody>
        </p:sp>
        <p:sp>
          <p:nvSpPr>
            <p:cNvPr id="47" name="TextBox 46">
              <a:extLst>
                <a:ext uri="{FF2B5EF4-FFF2-40B4-BE49-F238E27FC236}">
                  <a16:creationId xmlns=""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48">
            <a:extLst>
              <a:ext uri="{FF2B5EF4-FFF2-40B4-BE49-F238E27FC236}">
                <a16:creationId xmlns=""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89</a:t>
              </a:r>
            </a:p>
            <a:p>
              <a:pPr>
                <a:lnSpc>
                  <a:spcPct val="150000"/>
                </a:lnSpc>
              </a:pPr>
              <a:r>
                <a:rPr lang="vi-VN" sz="2800" dirty="0"/>
                <a:t>  2</a:t>
              </a:r>
            </a:p>
          </p:txBody>
        </p:sp>
        <p:sp>
          <p:nvSpPr>
            <p:cNvPr id="51" name="TextBox 50">
              <a:extLst>
                <a:ext uri="{FF2B5EF4-FFF2-40B4-BE49-F238E27FC236}">
                  <a16:creationId xmlns=""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52">
            <a:extLst>
              <a:ext uri="{FF2B5EF4-FFF2-40B4-BE49-F238E27FC236}">
                <a16:creationId xmlns=""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  9</a:t>
              </a:r>
            </a:p>
          </p:txBody>
        </p:sp>
        <p:sp>
          <p:nvSpPr>
            <p:cNvPr id="55" name="TextBox 54">
              <a:extLst>
                <a:ext uri="{FF2B5EF4-FFF2-40B4-BE49-F238E27FC236}">
                  <a16:creationId xmlns=""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41</a:t>
            </a:r>
          </a:p>
        </p:txBody>
      </p:sp>
      <p:sp>
        <p:nvSpPr>
          <p:cNvPr id="58" name="TextBox 57">
            <a:extLst>
              <a:ext uri="{FF2B5EF4-FFF2-40B4-BE49-F238E27FC236}">
                <a16:creationId xmlns=""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55</a:t>
            </a:r>
          </a:p>
        </p:txBody>
      </p:sp>
      <p:sp>
        <p:nvSpPr>
          <p:cNvPr id="59" name="TextBox 58">
            <a:extLst>
              <a:ext uri="{FF2B5EF4-FFF2-40B4-BE49-F238E27FC236}">
                <a16:creationId xmlns=""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91</a:t>
            </a:r>
          </a:p>
        </p:txBody>
      </p:sp>
      <p:sp>
        <p:nvSpPr>
          <p:cNvPr id="60" name="TextBox 59">
            <a:extLst>
              <a:ext uri="{FF2B5EF4-FFF2-40B4-BE49-F238E27FC236}">
                <a16:creationId xmlns=""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72</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up)">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 xmlns:a16="http://schemas.microsoft.com/office/drawing/2014/main" id="{699392C6-494A-4B59-A6A2-4DDD7D22A582}"/>
              </a:ext>
            </a:extLst>
          </p:cNvPr>
          <p:cNvSpPr txBox="1"/>
          <p:nvPr/>
        </p:nvSpPr>
        <p:spPr>
          <a:xfrm>
            <a:off x="1411738" y="1363397"/>
            <a:ext cx="4060594" cy="1569660"/>
          </a:xfrm>
          <a:prstGeom prst="rect">
            <a:avLst/>
          </a:prstGeom>
          <a:noFill/>
        </p:spPr>
        <p:txBody>
          <a:bodyPr wrap="square" rtlCol="0">
            <a:spAutoFit/>
          </a:bodyPr>
          <a:lstStyle/>
          <a:p>
            <a:pPr algn="just"/>
            <a:r>
              <a:rPr lang="vi-VN" sz="2400" dirty="0"/>
              <a:t>Mỗi chum đựng số lít nước là kết quả của phép tính ghi trên </a:t>
            </a:r>
            <a:r>
              <a:rPr lang="vi-VN" sz="2400" dirty="0" smtClean="0"/>
              <a:t>chum.</a:t>
            </a:r>
            <a:r>
              <a:rPr lang="en-US" sz="2400" dirty="0" smtClean="0"/>
              <a:t> </a:t>
            </a:r>
            <a:r>
              <a:rPr lang="vi-VN" sz="2400" dirty="0" smtClean="0"/>
              <a:t>Hỏi </a:t>
            </a:r>
            <a:r>
              <a:rPr lang="vi-VN" sz="2400" dirty="0"/>
              <a:t>chum nào đựng nhiều nước nhất?</a:t>
            </a:r>
          </a:p>
        </p:txBody>
      </p:sp>
      <p:pic>
        <p:nvPicPr>
          <p:cNvPr id="2" name="Picture 1">
            <a:extLst>
              <a:ext uri="{FF2B5EF4-FFF2-40B4-BE49-F238E27FC236}">
                <a16:creationId xmlns="" xmlns:a16="http://schemas.microsoft.com/office/drawing/2014/main" id="{427A61E9-401A-4545-9F25-DF26DF39450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650"/>
          <a:stretch/>
        </p:blipFill>
        <p:spPr>
          <a:xfrm>
            <a:off x="5877109" y="301797"/>
            <a:ext cx="4943554" cy="3201044"/>
          </a:xfrm>
          <a:prstGeom prst="rect">
            <a:avLst/>
          </a:prstGeom>
        </p:spPr>
      </p:pic>
      <p:pic>
        <p:nvPicPr>
          <p:cNvPr id="3" name="Picture 2">
            <a:extLst>
              <a:ext uri="{FF2B5EF4-FFF2-40B4-BE49-F238E27FC236}">
                <a16:creationId xmlns="" xmlns:a16="http://schemas.microsoft.com/office/drawing/2014/main" id="{7C520034-BFFB-4E48-8B4C-2C79F01902B3}"/>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t="8760" r="66128" b="23202"/>
          <a:stretch/>
        </p:blipFill>
        <p:spPr>
          <a:xfrm>
            <a:off x="1699869" y="3000215"/>
            <a:ext cx="1274943" cy="1686085"/>
          </a:xfrm>
          <a:prstGeom prst="rect">
            <a:avLst/>
          </a:prstGeom>
        </p:spPr>
      </p:pic>
      <p:sp>
        <p:nvSpPr>
          <p:cNvPr id="61" name="Rectangle 60">
            <a:extLst>
              <a:ext uri="{FF2B5EF4-FFF2-40B4-BE49-F238E27FC236}">
                <a16:creationId xmlns="" xmlns:a16="http://schemas.microsoft.com/office/drawing/2014/main" id="{D5561E30-5BFF-4763-848C-C7F6359A2E8F}"/>
              </a:ext>
            </a:extLst>
          </p:cNvPr>
          <p:cNvSpPr/>
          <p:nvPr/>
        </p:nvSpPr>
        <p:spPr>
          <a:xfrm>
            <a:off x="1195345" y="4612857"/>
            <a:ext cx="2537874" cy="738664"/>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latin typeface="+mj-lt"/>
              </a:rPr>
              <a:t>59</a:t>
            </a:r>
            <a:r>
              <a:rPr lang="vi-VN" sz="2800" i="1" dirty="0">
                <a:latin typeface="+mj-lt"/>
              </a:rPr>
              <a:t>l + 9l </a:t>
            </a:r>
            <a:r>
              <a:rPr lang="vi-VN" sz="2800" dirty="0"/>
              <a:t>=        </a:t>
            </a:r>
            <a:r>
              <a:rPr lang="vi-VN" sz="2800" i="1" dirty="0"/>
              <a:t> </a:t>
            </a:r>
            <a:endParaRPr lang="vi-VN" sz="2800" dirty="0">
              <a:latin typeface="Corbel" panose="020B0503020204020204" pitchFamily="34" charset="0"/>
            </a:endParaRPr>
          </a:p>
        </p:txBody>
      </p:sp>
      <p:sp>
        <p:nvSpPr>
          <p:cNvPr id="62" name="TextBox 61">
            <a:extLst>
              <a:ext uri="{FF2B5EF4-FFF2-40B4-BE49-F238E27FC236}">
                <a16:creationId xmlns="" xmlns:a16="http://schemas.microsoft.com/office/drawing/2014/main" id="{8830F96F-A1D6-41A5-8EFB-4E2B08B78942}"/>
              </a:ext>
            </a:extLst>
          </p:cNvPr>
          <p:cNvSpPr txBox="1"/>
          <p:nvPr/>
        </p:nvSpPr>
        <p:spPr>
          <a:xfrm>
            <a:off x="2804142" y="4697176"/>
            <a:ext cx="708848" cy="584775"/>
          </a:xfrm>
          <a:prstGeom prst="rect">
            <a:avLst/>
          </a:prstGeom>
          <a:noFill/>
        </p:spPr>
        <p:txBody>
          <a:bodyPr wrap="none" rtlCol="0">
            <a:spAutoFit/>
          </a:bodyPr>
          <a:lstStyle/>
          <a:p>
            <a:r>
              <a:rPr lang="vi-VN" sz="3200" b="1" dirty="0">
                <a:solidFill>
                  <a:srgbClr val="FF0000"/>
                </a:solidFill>
                <a:latin typeface="+mj-lt"/>
              </a:rPr>
              <a:t>68</a:t>
            </a:r>
            <a:r>
              <a:rPr lang="vi-VN" sz="3200" b="1" i="1" dirty="0">
                <a:solidFill>
                  <a:srgbClr val="FF0000"/>
                </a:solidFill>
                <a:latin typeface="+mj-lt"/>
              </a:rPr>
              <a:t>l</a:t>
            </a:r>
            <a:endParaRPr lang="vi-VN" sz="3200" b="1" dirty="0">
              <a:solidFill>
                <a:srgbClr val="FF0000"/>
              </a:solidFill>
              <a:latin typeface="+mj-lt"/>
            </a:endParaRPr>
          </a:p>
        </p:txBody>
      </p:sp>
      <p:pic>
        <p:nvPicPr>
          <p:cNvPr id="63" name="Picture 62">
            <a:extLst>
              <a:ext uri="{FF2B5EF4-FFF2-40B4-BE49-F238E27FC236}">
                <a16:creationId xmlns="" xmlns:a16="http://schemas.microsoft.com/office/drawing/2014/main" id="{EDF4C23F-BB2F-425C-8B81-7CC1A0F120B5}"/>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35203" t="1738" r="30925" b="22979"/>
          <a:stretch/>
        </p:blipFill>
        <p:spPr>
          <a:xfrm>
            <a:off x="4775337" y="2791965"/>
            <a:ext cx="1274943" cy="1865647"/>
          </a:xfrm>
          <a:prstGeom prst="rect">
            <a:avLst/>
          </a:prstGeom>
        </p:spPr>
      </p:pic>
      <p:sp>
        <p:nvSpPr>
          <p:cNvPr id="64" name="Rectangle 63">
            <a:extLst>
              <a:ext uri="{FF2B5EF4-FFF2-40B4-BE49-F238E27FC236}">
                <a16:creationId xmlns="" xmlns:a16="http://schemas.microsoft.com/office/drawing/2014/main" id="{42D1968C-C485-4972-A99C-6196D5FE4CC7}"/>
              </a:ext>
            </a:extLst>
          </p:cNvPr>
          <p:cNvSpPr/>
          <p:nvPr/>
        </p:nvSpPr>
        <p:spPr>
          <a:xfrm>
            <a:off x="4270813" y="4612857"/>
            <a:ext cx="2537874" cy="738664"/>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latin typeface="+mj-lt"/>
              </a:rPr>
              <a:t>61</a:t>
            </a:r>
            <a:r>
              <a:rPr lang="vi-VN" sz="2800" i="1" dirty="0">
                <a:latin typeface="+mj-lt"/>
              </a:rPr>
              <a:t>l + 9l </a:t>
            </a:r>
            <a:r>
              <a:rPr lang="vi-VN" sz="2800" dirty="0"/>
              <a:t>=        </a:t>
            </a:r>
            <a:r>
              <a:rPr lang="vi-VN" sz="2800" i="1" dirty="0"/>
              <a:t> </a:t>
            </a:r>
            <a:endParaRPr lang="vi-VN" sz="2800" dirty="0">
              <a:latin typeface="Corbel" panose="020B0503020204020204" pitchFamily="34" charset="0"/>
            </a:endParaRPr>
          </a:p>
        </p:txBody>
      </p:sp>
      <p:sp>
        <p:nvSpPr>
          <p:cNvPr id="65" name="TextBox 64">
            <a:extLst>
              <a:ext uri="{FF2B5EF4-FFF2-40B4-BE49-F238E27FC236}">
                <a16:creationId xmlns="" xmlns:a16="http://schemas.microsoft.com/office/drawing/2014/main" id="{4812AEDA-E284-4E25-804F-A24C4DADB5C2}"/>
              </a:ext>
            </a:extLst>
          </p:cNvPr>
          <p:cNvSpPr txBox="1"/>
          <p:nvPr/>
        </p:nvSpPr>
        <p:spPr>
          <a:xfrm>
            <a:off x="5879610" y="4697176"/>
            <a:ext cx="708848" cy="584775"/>
          </a:xfrm>
          <a:prstGeom prst="rect">
            <a:avLst/>
          </a:prstGeom>
          <a:noFill/>
        </p:spPr>
        <p:txBody>
          <a:bodyPr wrap="none" rtlCol="0">
            <a:spAutoFit/>
          </a:bodyPr>
          <a:lstStyle/>
          <a:p>
            <a:r>
              <a:rPr lang="vi-VN" sz="3200" b="1" dirty="0">
                <a:solidFill>
                  <a:srgbClr val="FF0000"/>
                </a:solidFill>
                <a:latin typeface="+mj-lt"/>
              </a:rPr>
              <a:t>70</a:t>
            </a:r>
            <a:r>
              <a:rPr lang="vi-VN" sz="3200" b="1" i="1" dirty="0">
                <a:solidFill>
                  <a:srgbClr val="FF0000"/>
                </a:solidFill>
                <a:latin typeface="+mj-lt"/>
              </a:rPr>
              <a:t>l</a:t>
            </a:r>
            <a:endParaRPr lang="vi-VN" sz="3200" b="1" dirty="0">
              <a:solidFill>
                <a:srgbClr val="FF0000"/>
              </a:solidFill>
              <a:latin typeface="+mj-lt"/>
            </a:endParaRPr>
          </a:p>
        </p:txBody>
      </p:sp>
      <p:pic>
        <p:nvPicPr>
          <p:cNvPr id="66" name="Picture 65">
            <a:extLst>
              <a:ext uri="{FF2B5EF4-FFF2-40B4-BE49-F238E27FC236}">
                <a16:creationId xmlns="" xmlns:a16="http://schemas.microsoft.com/office/drawing/2014/main" id="{6A6E9D7F-01B8-4976-8537-854B70837CBA}"/>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68839" t="7246" r="1298" b="24716"/>
          <a:stretch/>
        </p:blipFill>
        <p:spPr>
          <a:xfrm>
            <a:off x="8086725" y="3000215"/>
            <a:ext cx="1124047" cy="1686085"/>
          </a:xfrm>
          <a:prstGeom prst="rect">
            <a:avLst/>
          </a:prstGeom>
        </p:spPr>
      </p:pic>
      <p:sp>
        <p:nvSpPr>
          <p:cNvPr id="67" name="Rectangle 66">
            <a:extLst>
              <a:ext uri="{FF2B5EF4-FFF2-40B4-BE49-F238E27FC236}">
                <a16:creationId xmlns="" xmlns:a16="http://schemas.microsoft.com/office/drawing/2014/main" id="{0CBF2176-3329-4FCE-A421-86F55A6E9A11}"/>
              </a:ext>
            </a:extLst>
          </p:cNvPr>
          <p:cNvSpPr/>
          <p:nvPr/>
        </p:nvSpPr>
        <p:spPr>
          <a:xfrm>
            <a:off x="7407197" y="4612857"/>
            <a:ext cx="2438488" cy="738664"/>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latin typeface="+mj-lt"/>
              </a:rPr>
              <a:t>57</a:t>
            </a:r>
            <a:r>
              <a:rPr lang="vi-VN" sz="2800" i="1" dirty="0">
                <a:latin typeface="+mj-lt"/>
              </a:rPr>
              <a:t>l + 4l </a:t>
            </a:r>
            <a:r>
              <a:rPr lang="vi-VN" sz="2800" dirty="0"/>
              <a:t>=       </a:t>
            </a:r>
            <a:r>
              <a:rPr lang="vi-VN" sz="2800" i="1" dirty="0"/>
              <a:t> </a:t>
            </a:r>
            <a:endParaRPr lang="vi-VN" sz="2800" dirty="0">
              <a:latin typeface="Corbel" panose="020B0503020204020204" pitchFamily="34" charset="0"/>
            </a:endParaRPr>
          </a:p>
        </p:txBody>
      </p:sp>
      <p:sp>
        <p:nvSpPr>
          <p:cNvPr id="68" name="TextBox 67">
            <a:extLst>
              <a:ext uri="{FF2B5EF4-FFF2-40B4-BE49-F238E27FC236}">
                <a16:creationId xmlns="" xmlns:a16="http://schemas.microsoft.com/office/drawing/2014/main" id="{626C709C-8F38-4F6E-8C74-1084D7B8D828}"/>
              </a:ext>
            </a:extLst>
          </p:cNvPr>
          <p:cNvSpPr txBox="1"/>
          <p:nvPr/>
        </p:nvSpPr>
        <p:spPr>
          <a:xfrm>
            <a:off x="9015994" y="4697176"/>
            <a:ext cx="708848" cy="584775"/>
          </a:xfrm>
          <a:prstGeom prst="rect">
            <a:avLst/>
          </a:prstGeom>
          <a:noFill/>
        </p:spPr>
        <p:txBody>
          <a:bodyPr wrap="none" rtlCol="0">
            <a:spAutoFit/>
          </a:bodyPr>
          <a:lstStyle/>
          <a:p>
            <a:r>
              <a:rPr lang="vi-VN" sz="3200" b="1" dirty="0">
                <a:solidFill>
                  <a:srgbClr val="FF0000"/>
                </a:solidFill>
                <a:latin typeface="+mj-lt"/>
              </a:rPr>
              <a:t>61</a:t>
            </a:r>
            <a:r>
              <a:rPr lang="vi-VN" sz="3200" b="1" i="1" dirty="0">
                <a:solidFill>
                  <a:srgbClr val="FF0000"/>
                </a:solidFill>
                <a:latin typeface="+mj-lt"/>
              </a:rPr>
              <a:t>l</a:t>
            </a:r>
            <a:endParaRPr lang="vi-VN" sz="3200" b="1" dirty="0">
              <a:solidFill>
                <a:srgbClr val="FF0000"/>
              </a:solidFill>
              <a:latin typeface="+mj-lt"/>
            </a:endParaRPr>
          </a:p>
        </p:txBody>
      </p:sp>
      <p:sp>
        <p:nvSpPr>
          <p:cNvPr id="6" name="Arrow: Right 5">
            <a:extLst>
              <a:ext uri="{FF2B5EF4-FFF2-40B4-BE49-F238E27FC236}">
                <a16:creationId xmlns="" xmlns:a16="http://schemas.microsoft.com/office/drawing/2014/main" id="{ECE2CB15-12E1-442F-97B5-958F6AE177ED}"/>
              </a:ext>
            </a:extLst>
          </p:cNvPr>
          <p:cNvSpPr/>
          <p:nvPr/>
        </p:nvSpPr>
        <p:spPr>
          <a:xfrm>
            <a:off x="1572687" y="5593116"/>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 xmlns:a16="http://schemas.microsoft.com/office/drawing/2014/main" id="{EC26559F-49DE-40DD-A16A-46868294C6F9}"/>
              </a:ext>
            </a:extLst>
          </p:cNvPr>
          <p:cNvSpPr txBox="1"/>
          <p:nvPr/>
        </p:nvSpPr>
        <p:spPr>
          <a:xfrm>
            <a:off x="2804142" y="5534706"/>
            <a:ext cx="7631340" cy="523220"/>
          </a:xfrm>
          <a:prstGeom prst="rect">
            <a:avLst/>
          </a:prstGeom>
          <a:noFill/>
        </p:spPr>
        <p:txBody>
          <a:bodyPr wrap="square" rtlCol="0">
            <a:spAutoFit/>
          </a:bodyPr>
          <a:lstStyle/>
          <a:p>
            <a:pPr algn="just"/>
            <a:r>
              <a:rPr lang="vi-VN" sz="2800" dirty="0">
                <a:solidFill>
                  <a:srgbClr val="FF0000"/>
                </a:solidFill>
              </a:rPr>
              <a:t>Vậy chum B đựng nhiều nước nhất.</a:t>
            </a:r>
          </a:p>
        </p:txBody>
      </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arn(inVertic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arn(inVertical)">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 calcmode="lin" valueType="num">
                                      <p:cBhvr>
                                        <p:cTn id="55" dur="1000" fill="hold"/>
                                        <p:tgtEl>
                                          <p:spTgt spid="62"/>
                                        </p:tgtEl>
                                        <p:attrNameLst>
                                          <p:attrName>style.rotation</p:attrName>
                                        </p:attrNameLst>
                                      </p:cBhvr>
                                      <p:tavLst>
                                        <p:tav tm="0">
                                          <p:val>
                                            <p:fltVal val="90"/>
                                          </p:val>
                                        </p:tav>
                                        <p:tav tm="100000">
                                          <p:val>
                                            <p:fltVal val="0"/>
                                          </p:val>
                                        </p:tav>
                                      </p:tavLst>
                                    </p:anim>
                                    <p:animEffect transition="in" filter="fade">
                                      <p:cBhvr>
                                        <p:cTn id="56" dur="10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1000" fill="hold"/>
                                        <p:tgtEl>
                                          <p:spTgt spid="65"/>
                                        </p:tgtEl>
                                        <p:attrNameLst>
                                          <p:attrName>ppt_w</p:attrName>
                                        </p:attrNameLst>
                                      </p:cBhvr>
                                      <p:tavLst>
                                        <p:tav tm="0">
                                          <p:val>
                                            <p:fltVal val="0"/>
                                          </p:val>
                                        </p:tav>
                                        <p:tav tm="100000">
                                          <p:val>
                                            <p:strVal val="#ppt_w"/>
                                          </p:val>
                                        </p:tav>
                                      </p:tavLst>
                                    </p:anim>
                                    <p:anim calcmode="lin" valueType="num">
                                      <p:cBhvr>
                                        <p:cTn id="62" dur="1000" fill="hold"/>
                                        <p:tgtEl>
                                          <p:spTgt spid="65"/>
                                        </p:tgtEl>
                                        <p:attrNameLst>
                                          <p:attrName>ppt_h</p:attrName>
                                        </p:attrNameLst>
                                      </p:cBhvr>
                                      <p:tavLst>
                                        <p:tav tm="0">
                                          <p:val>
                                            <p:fltVal val="0"/>
                                          </p:val>
                                        </p:tav>
                                        <p:tav tm="100000">
                                          <p:val>
                                            <p:strVal val="#ppt_h"/>
                                          </p:val>
                                        </p:tav>
                                      </p:tavLst>
                                    </p:anim>
                                    <p:anim calcmode="lin" valueType="num">
                                      <p:cBhvr>
                                        <p:cTn id="63" dur="1000" fill="hold"/>
                                        <p:tgtEl>
                                          <p:spTgt spid="65"/>
                                        </p:tgtEl>
                                        <p:attrNameLst>
                                          <p:attrName>style.rotation</p:attrName>
                                        </p:attrNameLst>
                                      </p:cBhvr>
                                      <p:tavLst>
                                        <p:tav tm="0">
                                          <p:val>
                                            <p:fltVal val="90"/>
                                          </p:val>
                                        </p:tav>
                                        <p:tav tm="100000">
                                          <p:val>
                                            <p:fltVal val="0"/>
                                          </p:val>
                                        </p:tav>
                                      </p:tavLst>
                                    </p:anim>
                                    <p:animEffect transition="in" filter="fade">
                                      <p:cBhvr>
                                        <p:cTn id="64" dur="10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p:cTn id="69" dur="1000" fill="hold"/>
                                        <p:tgtEl>
                                          <p:spTgt spid="68"/>
                                        </p:tgtEl>
                                        <p:attrNameLst>
                                          <p:attrName>ppt_w</p:attrName>
                                        </p:attrNameLst>
                                      </p:cBhvr>
                                      <p:tavLst>
                                        <p:tav tm="0">
                                          <p:val>
                                            <p:fltVal val="0"/>
                                          </p:val>
                                        </p:tav>
                                        <p:tav tm="100000">
                                          <p:val>
                                            <p:strVal val="#ppt_w"/>
                                          </p:val>
                                        </p:tav>
                                      </p:tavLst>
                                    </p:anim>
                                    <p:anim calcmode="lin" valueType="num">
                                      <p:cBhvr>
                                        <p:cTn id="70" dur="1000" fill="hold"/>
                                        <p:tgtEl>
                                          <p:spTgt spid="68"/>
                                        </p:tgtEl>
                                        <p:attrNameLst>
                                          <p:attrName>ppt_h</p:attrName>
                                        </p:attrNameLst>
                                      </p:cBhvr>
                                      <p:tavLst>
                                        <p:tav tm="0">
                                          <p:val>
                                            <p:fltVal val="0"/>
                                          </p:val>
                                        </p:tav>
                                        <p:tav tm="100000">
                                          <p:val>
                                            <p:strVal val="#ppt_h"/>
                                          </p:val>
                                        </p:tav>
                                      </p:tavLst>
                                    </p:anim>
                                    <p:anim calcmode="lin" valueType="num">
                                      <p:cBhvr>
                                        <p:cTn id="71" dur="1000" fill="hold"/>
                                        <p:tgtEl>
                                          <p:spTgt spid="68"/>
                                        </p:tgtEl>
                                        <p:attrNameLst>
                                          <p:attrName>style.rotation</p:attrName>
                                        </p:attrNameLst>
                                      </p:cBhvr>
                                      <p:tavLst>
                                        <p:tav tm="0">
                                          <p:val>
                                            <p:fltVal val="90"/>
                                          </p:val>
                                        </p:tav>
                                        <p:tav tm="100000">
                                          <p:val>
                                            <p:fltVal val="0"/>
                                          </p:val>
                                        </p:tav>
                                      </p:tavLst>
                                    </p:anim>
                                    <p:animEffect transition="in" filter="fade">
                                      <p:cBhvr>
                                        <p:cTn id="72" dur="10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1" grpId="0" animBg="1"/>
      <p:bldP spid="62" grpId="0"/>
      <p:bldP spid="64" grpId="0" animBg="1"/>
      <p:bldP spid="65" grpId="0"/>
      <p:bldP spid="67" grpId="0" animBg="1"/>
      <p:bldP spid="68" grpId="0"/>
      <p:bldP spid="6"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xmlns="" id="{F122D62D-D58E-41FD-90B8-EF4CCDFE92CA}"/>
              </a:ext>
            </a:extLst>
          </p:cNvPr>
          <p:cNvGrpSpPr/>
          <p:nvPr/>
        </p:nvGrpSpPr>
        <p:grpSpPr>
          <a:xfrm>
            <a:off x="2643808" y="569843"/>
            <a:ext cx="6904383" cy="1152939"/>
            <a:chOff x="2643808" y="569843"/>
            <a:chExt cx="6904383" cy="1152939"/>
          </a:xfrm>
        </p:grpSpPr>
        <p:sp>
          <p:nvSpPr>
            <p:cNvPr id="2" name="Ribbon: Curved and Tilted Up 1">
              <a:extLst>
                <a:ext uri="{FF2B5EF4-FFF2-40B4-BE49-F238E27FC236}">
                  <a16:creationId xmlns:a16="http://schemas.microsoft.com/office/drawing/2014/main" xmlns="" id="{906F6539-CE92-4D21-83FA-AB281DCA4347}"/>
                </a:ext>
              </a:extLst>
            </p:cNvPr>
            <p:cNvSpPr/>
            <p:nvPr/>
          </p:nvSpPr>
          <p:spPr>
            <a:xfrm>
              <a:off x="2643808" y="569843"/>
              <a:ext cx="6904383" cy="1152939"/>
            </a:xfrm>
            <a:prstGeom prst="ellipseRibbon2">
              <a:avLst>
                <a:gd name="adj1" fmla="val 27299"/>
                <a:gd name="adj2" fmla="val 54607"/>
                <a:gd name="adj3" fmla="val 5603"/>
              </a:avLst>
            </a:prstGeom>
            <a:solidFill>
              <a:schemeClr val="bg1"/>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799BEDEA-F438-4597-B932-10090FAAAB99}"/>
                </a:ext>
              </a:extLst>
            </p:cNvPr>
            <p:cNvSpPr txBox="1"/>
            <p:nvPr/>
          </p:nvSpPr>
          <p:spPr>
            <a:xfrm>
              <a:off x="4648329" y="636104"/>
              <a:ext cx="2895344" cy="830997"/>
            </a:xfrm>
            <a:prstGeom prst="rect">
              <a:avLst/>
            </a:prstGeom>
            <a:noFill/>
          </p:spPr>
          <p:txBody>
            <a:bodyPr wrap="none" rtlCol="0">
              <a:spAutoFit/>
            </a:bodyPr>
            <a:lstStyle/>
            <a:p>
              <a:pPr algn="ctr"/>
              <a:r>
                <a:rPr lang="vi-VN" sz="4800" dirty="0">
                  <a:solidFill>
                    <a:srgbClr val="C00000"/>
                  </a:solidFill>
                  <a:latin typeface="+mj-lt"/>
                </a:rPr>
                <a:t>TỔNG KẾT</a:t>
              </a:r>
            </a:p>
          </p:txBody>
        </p:sp>
      </p:grpSp>
      <p:grpSp>
        <p:nvGrpSpPr>
          <p:cNvPr id="5" name="Group 8">
            <a:extLst>
              <a:ext uri="{FF2B5EF4-FFF2-40B4-BE49-F238E27FC236}">
                <a16:creationId xmlns:a16="http://schemas.microsoft.com/office/drawing/2014/main" xmlns="" id="{9D2D0AFB-4919-454D-B7F9-203D617D863F}"/>
              </a:ext>
            </a:extLst>
          </p:cNvPr>
          <p:cNvGrpSpPr/>
          <p:nvPr/>
        </p:nvGrpSpPr>
        <p:grpSpPr>
          <a:xfrm>
            <a:off x="874643" y="2054087"/>
            <a:ext cx="10257183" cy="4068417"/>
            <a:chOff x="874643" y="2054087"/>
            <a:chExt cx="10257183" cy="4068417"/>
          </a:xfrm>
        </p:grpSpPr>
        <p:sp>
          <p:nvSpPr>
            <p:cNvPr id="7" name="TextBox 6">
              <a:extLst>
                <a:ext uri="{FF2B5EF4-FFF2-40B4-BE49-F238E27FC236}">
                  <a16:creationId xmlns:a16="http://schemas.microsoft.com/office/drawing/2014/main" xmlns="" id="{DCC8F626-B7D4-4173-A45E-4D0E5559532C}"/>
                </a:ext>
              </a:extLst>
            </p:cNvPr>
            <p:cNvSpPr txBox="1"/>
            <p:nvPr/>
          </p:nvSpPr>
          <p:spPr>
            <a:xfrm>
              <a:off x="1745145" y="2242931"/>
              <a:ext cx="9254159" cy="3664273"/>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vi-VN" sz="2800" dirty="0">
                  <a:solidFill>
                    <a:srgbClr val="0070C0"/>
                  </a:solidFill>
                </a:rPr>
                <a:t>Thực hiện được phép cộng (có nhớ) số có hai chữ số với số có một chữ số:</a:t>
              </a:r>
            </a:p>
            <a:p>
              <a:pPr algn="just">
                <a:lnSpc>
                  <a:spcPct val="120000"/>
                </a:lnSpc>
              </a:pPr>
              <a:r>
                <a:rPr lang="vi-VN" sz="2800" dirty="0">
                  <a:solidFill>
                    <a:srgbClr val="0070C0"/>
                  </a:solidFill>
                </a:rPr>
                <a:t>   + Đặt tính theo cột dọc;</a:t>
              </a:r>
            </a:p>
            <a:p>
              <a:pPr algn="just">
                <a:lnSpc>
                  <a:spcPct val="120000"/>
                </a:lnSpc>
              </a:pPr>
              <a:r>
                <a:rPr lang="vi-VN" sz="2800" dirty="0">
                  <a:solidFill>
                    <a:srgbClr val="0070C0"/>
                  </a:solidFill>
                </a:rPr>
                <a:t>   + Tính từ phải sang trái, lưu ý sau khi cộng hai số đơn vị thì nhớ 1 chục vào số chục của số hạng thứ nhất.</a:t>
              </a:r>
            </a:p>
            <a:p>
              <a:pPr marL="285750" indent="-285750" algn="just">
                <a:lnSpc>
                  <a:spcPct val="120000"/>
                </a:lnSpc>
                <a:buFont typeface="Arial" panose="020B0604020202020204" pitchFamily="34" charset="0"/>
                <a:buChar char="•"/>
              </a:pPr>
              <a:r>
                <a:rPr lang="vi-VN" sz="2800" dirty="0">
                  <a:solidFill>
                    <a:srgbClr val="0070C0"/>
                  </a:solidFill>
                </a:rPr>
                <a:t>Giải được các bài toán thực tế liên quan đến phép cộng đã học.</a:t>
              </a:r>
            </a:p>
          </p:txBody>
        </p:sp>
        <p:sp>
          <p:nvSpPr>
            <p:cNvPr id="8" name="Rectangle 7">
              <a:extLst>
                <a:ext uri="{FF2B5EF4-FFF2-40B4-BE49-F238E27FC236}">
                  <a16:creationId xmlns:a16="http://schemas.microsoft.com/office/drawing/2014/main" xmlns="" id="{0030AFFB-D574-47A2-8F40-2363820F5DBF}"/>
                </a:ext>
              </a:extLst>
            </p:cNvPr>
            <p:cNvSpPr/>
            <p:nvPr/>
          </p:nvSpPr>
          <p:spPr>
            <a:xfrm>
              <a:off x="874643" y="2054087"/>
              <a:ext cx="10257183" cy="4068417"/>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1" name="Picture 10">
            <a:extLst>
              <a:ext uri="{FF2B5EF4-FFF2-40B4-BE49-F238E27FC236}">
                <a16:creationId xmlns:a16="http://schemas.microsoft.com/office/drawing/2014/main" xmlns="" id="{6DB7DBC9-B05C-4620-BE00-0081EDB2BF2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604" b="18454"/>
          <a:stretch/>
        </p:blipFill>
        <p:spPr>
          <a:xfrm>
            <a:off x="923510" y="2242931"/>
            <a:ext cx="958414" cy="786066"/>
          </a:xfrm>
          <a:prstGeom prst="rect">
            <a:avLst/>
          </a:prstGeom>
        </p:spPr>
      </p:pic>
      <p:pic>
        <p:nvPicPr>
          <p:cNvPr id="12" name="Picture 11">
            <a:extLst>
              <a:ext uri="{FF2B5EF4-FFF2-40B4-BE49-F238E27FC236}">
                <a16:creationId xmlns:a16="http://schemas.microsoft.com/office/drawing/2014/main" xmlns="" id="{D973E6F5-69D2-4E66-8208-EC54DA681D8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604" b="18454"/>
          <a:stretch/>
        </p:blipFill>
        <p:spPr>
          <a:xfrm>
            <a:off x="923510" y="4661453"/>
            <a:ext cx="958414" cy="786066"/>
          </a:xfrm>
          <a:prstGeom prst="rect">
            <a:avLst/>
          </a:prstGeom>
        </p:spPr>
      </p:pic>
    </p:spTree>
    <p:extLst>
      <p:ext uri="{BB962C8B-B14F-4D97-AF65-F5344CB8AC3E}">
        <p14:creationId xmlns:p14="http://schemas.microsoft.com/office/powerpoint/2010/main" val="29464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551</Words>
  <Application>Microsoft Office PowerPoint</Application>
  <PresentationFormat>Custom</PresentationFormat>
  <Paragraphs>94</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27</cp:revision>
  <dcterms:created xsi:type="dcterms:W3CDTF">2021-05-14T04:27:00Z</dcterms:created>
  <dcterms:modified xsi:type="dcterms:W3CDTF">2021-11-16T15:32:38Z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